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2" r:id="rId3"/>
    <p:sldId id="273" r:id="rId4"/>
    <p:sldId id="274" r:id="rId5"/>
    <p:sldId id="275" r:id="rId6"/>
    <p:sldId id="276" r:id="rId7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429"/>
    <a:srgbClr val="663300"/>
    <a:srgbClr val="BB9D77"/>
    <a:srgbClr val="BCB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>
        <p:scale>
          <a:sx n="100" d="100"/>
          <a:sy n="100" d="100"/>
        </p:scale>
        <p:origin x="1004" y="-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310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642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067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254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99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559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103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271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587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44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691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1E5DA-7E9A-4B56-B742-70D469B339FA}" type="datetimeFigureOut">
              <a:rPr lang="nl-BE" smtClean="0"/>
              <a:t>20/03/2025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FD03-5325-4871-83E9-E9D3E7324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169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ontwerp, tafel, meubels, omlijsting&#10;&#10;Automatisch gegenereerde beschrijving">
            <a:extLst>
              <a:ext uri="{FF2B5EF4-FFF2-40B4-BE49-F238E27FC236}">
                <a16:creationId xmlns:a16="http://schemas.microsoft.com/office/drawing/2014/main" id="{3A0F6BB2-B84C-E814-71DD-9D6BE9B8D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t="16727" r="30855" b="7911"/>
          <a:stretch/>
        </p:blipFill>
        <p:spPr>
          <a:xfrm>
            <a:off x="1175408" y="5228543"/>
            <a:ext cx="4190566" cy="419404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4A1EAF2-969C-B280-AB83-5181E767E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3" b="10299"/>
          <a:stretch/>
        </p:blipFill>
        <p:spPr>
          <a:xfrm>
            <a:off x="-21627" y="0"/>
            <a:ext cx="6901254" cy="393749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6AB8397-DD0F-6D37-9EEA-8AAFC44B6EC6}"/>
              </a:ext>
            </a:extLst>
          </p:cNvPr>
          <p:cNvSpPr txBox="1"/>
          <p:nvPr/>
        </p:nvSpPr>
        <p:spPr>
          <a:xfrm>
            <a:off x="209573" y="4290632"/>
            <a:ext cx="643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200">
                <a:solidFill>
                  <a:srgbClr val="FF0000"/>
                </a:solidFill>
                <a:latin typeface="Proxima Nova Alt Rg" panose="02000506030000020004" pitchFamily="50" charset="0"/>
              </a:rPr>
              <a:t>Support vélo carré</a:t>
            </a:r>
            <a:endParaRPr lang="nl-BE" sz="3200" dirty="0">
              <a:solidFill>
                <a:srgbClr val="FF0000"/>
              </a:solidFill>
              <a:latin typeface="Proxima Nova Alt Rg" panose="02000506030000020004" pitchFamily="50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20E8F85-D254-FCD9-3FCA-3A43019E9B60}"/>
              </a:ext>
            </a:extLst>
          </p:cNvPr>
          <p:cNvSpPr txBox="1"/>
          <p:nvPr/>
        </p:nvSpPr>
        <p:spPr>
          <a:xfrm>
            <a:off x="362174" y="9553876"/>
            <a:ext cx="5442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b="1" dirty="0">
                <a:solidFill>
                  <a:srgbClr val="FF0000"/>
                </a:solidFill>
                <a:latin typeface="Proxima Nova Rg" panose="02000506030000020004" pitchFamily="50" charset="0"/>
              </a:rPr>
              <a:t>1 </a:t>
            </a:r>
            <a:r>
              <a:rPr lang="nl-BE" sz="1050" b="1">
                <a:solidFill>
                  <a:srgbClr val="FF0000"/>
                </a:solidFill>
                <a:latin typeface="Proxima Nova Rg" panose="02000506030000020004" pitchFamily="50" charset="0"/>
              </a:rPr>
              <a:t>| </a:t>
            </a:r>
            <a:r>
              <a:rPr lang="nl-BE" sz="1050">
                <a:solidFill>
                  <a:srgbClr val="262429"/>
                </a:solidFill>
                <a:latin typeface="Proxima Nova Rg" panose="02000506030000020004" pitchFamily="50" charset="0"/>
              </a:rPr>
              <a:t>SUPPORT VELO</a:t>
            </a:r>
            <a:r>
              <a:rPr lang="nl-BE" sz="1050">
                <a:latin typeface="Proxima Nova Rg" panose="02000506030000020004" pitchFamily="50" charset="0"/>
              </a:rPr>
              <a:t> – carré – fiche technique 03-02-2025</a:t>
            </a:r>
            <a:endParaRPr lang="nl-BE" sz="1050" dirty="0">
              <a:latin typeface="Proxima Nova Rg" panose="02000506030000020004" pitchFamily="50" charset="0"/>
            </a:endParaRPr>
          </a:p>
        </p:txBody>
      </p:sp>
      <p:pic>
        <p:nvPicPr>
          <p:cNvPr id="11" name="Afbeelding 10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2871CC0-2E44-E81F-E2A2-7727940C4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99" y="9422592"/>
            <a:ext cx="895611" cy="439061"/>
          </a:xfrm>
          <a:prstGeom prst="rect">
            <a:avLst/>
          </a:prstGeom>
        </p:spPr>
      </p:pic>
      <p:sp>
        <p:nvSpPr>
          <p:cNvPr id="82" name="Tekstvak 81">
            <a:extLst>
              <a:ext uri="{FF2B5EF4-FFF2-40B4-BE49-F238E27FC236}">
                <a16:creationId xmlns:a16="http://schemas.microsoft.com/office/drawing/2014/main" id="{CA394CDB-58C0-0965-88DF-DA494CBD8FAB}"/>
              </a:ext>
            </a:extLst>
          </p:cNvPr>
          <p:cNvSpPr txBox="1"/>
          <p:nvPr/>
        </p:nvSpPr>
        <p:spPr>
          <a:xfrm>
            <a:off x="1206406" y="4806207"/>
            <a:ext cx="54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>
                <a:latin typeface="Proxima Nova Rg" panose="02000506030000020004" pitchFamily="50" charset="0"/>
              </a:rPr>
              <a:t>Avec ou sans barre</a:t>
            </a:r>
            <a:endParaRPr lang="nl-BE" dirty="0">
              <a:latin typeface="Proxima Nova Rg" panose="02000506030000020004" pitchFamily="50" charset="0"/>
            </a:endParaRPr>
          </a:p>
        </p:txBody>
      </p:sp>
      <p:pic>
        <p:nvPicPr>
          <p:cNvPr id="84" name="Afbeelding 8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9B0AA96-40EC-637B-E9FA-22EA5453D93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304" y1="42872" x2="48304" y2="42872"/>
                        <a14:foregroundMark x1="47842" y1="37631" x2="47842" y2="37631"/>
                        <a14:foregroundMark x1="49435" y1="25472" x2="49435" y2="25472"/>
                        <a14:foregroundMark x1="50051" y1="24214" x2="50051" y2="24214"/>
                        <a14:foregroundMark x1="17009" y1="25157" x2="17009" y2="25157"/>
                        <a14:foregroundMark x1="16495" y1="25786" x2="16495" y2="25786"/>
                        <a14:foregroundMark x1="16495" y1="25786" x2="16495" y2="25786"/>
                        <a14:foregroundMark x1="16495" y1="25786" x2="16495" y2="25786"/>
                        <a14:foregroundMark x1="14234" y1="25786" x2="14234" y2="25786"/>
                        <a14:foregroundMark x1="25642" y1="26520" x2="25642" y2="26520"/>
                        <a14:foregroundMark x1="25642" y1="26520" x2="25642" y2="26520"/>
                        <a14:foregroundMark x1="25642" y1="26520" x2="25642" y2="26520"/>
                        <a14:foregroundMark x1="26002" y1="26520" x2="26002" y2="26520"/>
                        <a14:foregroundMark x1="28726" y1="27149" x2="28726" y2="27149"/>
                        <a14:foregroundMark x1="28726" y1="27149" x2="28726" y2="27149"/>
                        <a14:foregroundMark x1="29496" y1="28407" x2="29496" y2="28407"/>
                        <a14:foregroundMark x1="34481" y1="34382" x2="34481" y2="34382"/>
                        <a14:foregroundMark x1="34481" y1="34382" x2="34481" y2="34382"/>
                        <a14:foregroundMark x1="34481" y1="34382" x2="34481" y2="34382"/>
                        <a14:foregroundMark x1="42343" y1="39623" x2="42343" y2="39623"/>
                        <a14:foregroundMark x1="42343" y1="39623" x2="42343" y2="39623"/>
                        <a14:foregroundMark x1="32734" y1="66143" x2="32734" y2="66143"/>
                        <a14:foregroundMark x1="31603" y1="65828" x2="31603" y2="65828"/>
                        <a14:foregroundMark x1="31603" y1="65828" x2="31603" y2="65828"/>
                        <a14:foregroundMark x1="31603" y1="65828" x2="31603" y2="65828"/>
                        <a14:foregroundMark x1="40596" y1="68449" x2="40596" y2="68449"/>
                        <a14:foregroundMark x1="40596" y1="68449" x2="40596" y2="68449"/>
                        <a14:foregroundMark x1="46865" y1="69392" x2="46865" y2="69392"/>
                        <a14:foregroundMark x1="46865" y1="69392" x2="46865" y2="69392"/>
                        <a14:foregroundMark x1="57914" y1="61530" x2="57914" y2="61530"/>
                        <a14:foregroundMark x1="57914" y1="61530" x2="57914" y2="61530"/>
                        <a14:foregroundMark x1="61459" y1="65409" x2="61459" y2="65409"/>
                        <a14:foregroundMark x1="61459" y1="65409" x2="61459" y2="65409"/>
                        <a14:foregroundMark x1="61614" y1="65409" x2="61614" y2="65409"/>
                        <a14:foregroundMark x1="67729" y1="59853" x2="67729" y2="59853"/>
                        <a14:foregroundMark x1="67729" y1="59853" x2="67729" y2="59853"/>
                        <a14:foregroundMark x1="48304" y1="27149" x2="48304" y2="27149"/>
                        <a14:foregroundMark x1="48304" y1="25786" x2="48304" y2="25786"/>
                        <a14:foregroundMark x1="48613" y1="25786" x2="48613" y2="25786"/>
                        <a14:foregroundMark x1="34327" y1="35115" x2="34327" y2="35115"/>
                        <a14:backgroundMark x1="69990" y1="37317" x2="69990" y2="37317"/>
                        <a14:backgroundMark x1="50771" y1="25786" x2="50771" y2="25786"/>
                        <a14:backgroundMark x1="49743" y1="22642" x2="49743" y2="22642"/>
                        <a14:backgroundMark x1="49743" y1="23690" x2="49743" y2="23690"/>
                        <a14:backgroundMark x1="49743" y1="24738" x2="49743" y2="24738"/>
                        <a14:backgroundMark x1="49743" y1="24738" x2="49743" y2="24738"/>
                        <a14:backgroundMark x1="48304" y1="26415" x2="48304" y2="26415"/>
                        <a14:backgroundMark x1="49332" y1="25472" x2="49332" y2="25472"/>
                        <a14:backgroundMark x1="48510" y1="25262" x2="48510" y2="25262"/>
                        <a14:backgroundMark x1="48613" y1="25681" x2="48613" y2="25681"/>
                        <a14:backgroundMark x1="48613" y1="26939" x2="48613" y2="26939"/>
                        <a14:backgroundMark x1="48407" y1="27149" x2="48407" y2="27149"/>
                        <a14:backgroundMark x1="49949" y1="24738" x2="49949" y2="24738"/>
                        <a14:backgroundMark x1="49794" y1="24319" x2="49794" y2="24319"/>
                        <a14:backgroundMark x1="50051" y1="24004" x2="50051" y2="24004"/>
                        <a14:backgroundMark x1="49435" y1="25472" x2="49435" y2="25472"/>
                        <a14:backgroundMark x1="48407" y1="25681" x2="48407" y2="25681"/>
                        <a14:backgroundMark x1="48304" y1="27673" x2="48304" y2="27673"/>
                        <a14:backgroundMark x1="48304" y1="26205" x2="48304" y2="26205"/>
                        <a14:backgroundMark x1="48304" y1="25262" x2="48304" y2="25262"/>
                        <a14:backgroundMark x1="48150" y1="25681" x2="48150" y2="25681"/>
                        <a14:backgroundMark x1="48613" y1="26205" x2="48613" y2="26205"/>
                        <a14:backgroundMark x1="48304" y1="27149" x2="48304" y2="27149"/>
                        <a14:backgroundMark x1="49949" y1="24319" x2="49949" y2="24319"/>
                        <a14:backgroundMark x1="48304" y1="25472" x2="48304" y2="25472"/>
                        <a14:backgroundMark x1="49949" y1="24004" x2="49949" y2="24004"/>
                        <a14:backgroundMark x1="50051" y1="24319" x2="50051" y2="24319"/>
                        <a14:backgroundMark x1="48407" y1="26205" x2="48407" y2="26205"/>
                        <a14:backgroundMark x1="48150" y1="25996" x2="48150" y2="25996"/>
                        <a14:backgroundMark x1="48407" y1="25681" x2="48407" y2="25681"/>
                        <a14:backgroundMark x1="48304" y1="25996" x2="48304" y2="25996"/>
                        <a14:backgroundMark x1="48150" y1="25996" x2="48150" y2="25996"/>
                        <a14:backgroundMark x1="48510" y1="25262" x2="48510" y2="25262"/>
                      </a14:backgroundRemoval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4"/>
            <a:ext cx="2661963" cy="1304991"/>
          </a:xfrm>
          <a:prstGeom prst="rect">
            <a:avLst/>
          </a:prstGeom>
        </p:spPr>
      </p:pic>
      <p:pic>
        <p:nvPicPr>
          <p:cNvPr id="85" name="Afbeelding 8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D9CFB050-D135-CA89-B93D-299FF9E757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2127" y1="39937" x2="12127" y2="39937"/>
                        <a14:foregroundMark x1="12127" y1="34277" x2="12127" y2="34277"/>
                        <a14:foregroundMark x1="12127" y1="34277" x2="12127" y2="34277"/>
                        <a14:foregroundMark x1="27903" y1="46226" x2="27903" y2="46226"/>
                        <a14:foregroundMark x1="27903" y1="46226" x2="27903" y2="46226"/>
                        <a14:foregroundMark x1="34378" y1="37421" x2="34378" y2="37421"/>
                        <a14:foregroundMark x1="34378" y1="37421" x2="34378" y2="37421"/>
                        <a14:foregroundMark x1="46711" y1="39937" x2="46711" y2="39937"/>
                        <a14:foregroundMark x1="46711" y1="39937" x2="46711" y2="39937"/>
                        <a14:foregroundMark x1="46711" y1="36792" x2="46711" y2="36792"/>
                        <a14:foregroundMark x1="46711" y1="36792" x2="46711" y2="36792"/>
                        <a14:foregroundMark x1="42086" y1="40566" x2="42086" y2="40566"/>
                        <a14:foregroundMark x1="42086" y1="40566" x2="42086" y2="40566"/>
                        <a14:foregroundMark x1="55087" y1="36792" x2="55087" y2="36792"/>
                        <a14:foregroundMark x1="55087" y1="36792" x2="55087" y2="36792"/>
                        <a14:foregroundMark x1="61254" y1="30503" x2="61254" y2="30503"/>
                        <a14:foregroundMark x1="61254" y1="30503" x2="61254" y2="30503"/>
                        <a14:foregroundMark x1="65570" y1="35535" x2="65570" y2="35535"/>
                        <a14:foregroundMark x1="65570" y1="35535" x2="65570" y2="35535"/>
                        <a14:foregroundMark x1="77903" y1="38679" x2="77903" y2="38679"/>
                        <a14:foregroundMark x1="77903" y1="38679" x2="77903" y2="38679"/>
                        <a14:foregroundMark x1="86896" y1="31761" x2="86896" y2="31761"/>
                        <a14:foregroundMark x1="86896" y1="31761" x2="86896" y2="31761"/>
                        <a14:foregroundMark x1="68037" y1="60692" x2="68037" y2="60692"/>
                        <a14:foregroundMark x1="68037" y1="60692" x2="68037" y2="60692"/>
                        <a14:foregroundMark x1="68037" y1="55031" x2="68037" y2="55031"/>
                        <a14:foregroundMark x1="68037" y1="55031" x2="68037" y2="55031"/>
                        <a14:foregroundMark x1="60329" y1="55660" x2="60329" y2="55660"/>
                        <a14:foregroundMark x1="60329" y1="55031" x2="60329" y2="55031"/>
                        <a14:foregroundMark x1="59404" y1="55031" x2="59404" y2="55031"/>
                        <a14:foregroundMark x1="59404" y1="55031" x2="59404" y2="55031"/>
                        <a14:foregroundMark x1="46711" y1="69602" x2="46711" y2="69602"/>
                        <a14:foregroundMark x1="46711" y1="69602" x2="46711" y2="69602"/>
                        <a14:foregroundMark x1="39928" y1="67715" x2="39928" y2="67715"/>
                        <a14:foregroundMark x1="39928" y1="67715" x2="39928" y2="67715"/>
                        <a14:foregroundMark x1="25437" y1="45597" x2="25437" y2="45597"/>
                        <a14:foregroundMark x1="25437" y1="45597" x2="25437" y2="4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74" t="20925" r="-325" b="50596"/>
          <a:stretch/>
        </p:blipFill>
        <p:spPr>
          <a:xfrm>
            <a:off x="1434101" y="316576"/>
            <a:ext cx="1398773" cy="39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4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>
            <a:extLst>
              <a:ext uri="{FF2B5EF4-FFF2-40B4-BE49-F238E27FC236}">
                <a16:creationId xmlns:a16="http://schemas.microsoft.com/office/drawing/2014/main" id="{CD7CC3AB-B855-7852-DF0B-342294B3F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12" y="1407081"/>
            <a:ext cx="2458945" cy="5277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AB4E5FD-83F4-BB44-5F8E-AB503D8B2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2691"/>
          <a:stretch/>
        </p:blipFill>
        <p:spPr>
          <a:xfrm>
            <a:off x="1368912" y="1997236"/>
            <a:ext cx="3600019" cy="3603622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4E87F667-1B0C-3E20-E11C-64AC3AFDD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2161" t="5873" r="16252" b="9108"/>
          <a:stretch/>
        </p:blipFill>
        <p:spPr>
          <a:xfrm>
            <a:off x="5100850" y="1933739"/>
            <a:ext cx="591345" cy="3269377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A616B1BC-4756-C82E-E726-34BD51624183}"/>
              </a:ext>
            </a:extLst>
          </p:cNvPr>
          <p:cNvSpPr txBox="1"/>
          <p:nvPr/>
        </p:nvSpPr>
        <p:spPr>
          <a:xfrm>
            <a:off x="287507" y="355864"/>
            <a:ext cx="1609532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FF0000"/>
                </a:solidFill>
                <a:latin typeface="Proxima Nova Rg" panose="02000506030000020004" pitchFamily="50" charset="0"/>
              </a:rPr>
              <a:t>d</a:t>
            </a:r>
            <a:r>
              <a:rPr lang="nl-BE" sz="1400">
                <a:solidFill>
                  <a:srgbClr val="FF0000"/>
                </a:solidFill>
                <a:latin typeface="Proxima Nova Rg" panose="02000506030000020004" pitchFamily="50" charset="0"/>
              </a:rPr>
              <a:t>imensions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210" name="Rechte verbindingslijn 209">
            <a:extLst>
              <a:ext uri="{FF2B5EF4-FFF2-40B4-BE49-F238E27FC236}">
                <a16:creationId xmlns:a16="http://schemas.microsoft.com/office/drawing/2014/main" id="{6DFF67A1-0F36-93DD-1EF3-79A3D24F96F5}"/>
              </a:ext>
            </a:extLst>
          </p:cNvPr>
          <p:cNvCxnSpPr>
            <a:cxnSpLocks/>
          </p:cNvCxnSpPr>
          <p:nvPr/>
        </p:nvCxnSpPr>
        <p:spPr>
          <a:xfrm>
            <a:off x="1368912" y="509752"/>
            <a:ext cx="522143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2EDDD562-A3AF-3D5D-145B-F31E80788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99" y="9422592"/>
            <a:ext cx="895611" cy="43906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4F8B53A-60CE-02AD-0ACE-6BAC0B946818}"/>
              </a:ext>
            </a:extLst>
          </p:cNvPr>
          <p:cNvSpPr txBox="1"/>
          <p:nvPr/>
        </p:nvSpPr>
        <p:spPr>
          <a:xfrm>
            <a:off x="362174" y="8031567"/>
            <a:ext cx="1942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FF0000"/>
                </a:solidFill>
                <a:latin typeface="Proxima Nova Rg" panose="02000506030000020004" pitchFamily="50" charset="0"/>
              </a:rPr>
              <a:t>couleurs disponibles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316EBF-5EF3-3809-F67C-12E4BCE5837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304532" y="8179668"/>
            <a:ext cx="4285819" cy="57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hthoek 14">
            <a:extLst>
              <a:ext uri="{FF2B5EF4-FFF2-40B4-BE49-F238E27FC236}">
                <a16:creationId xmlns:a16="http://schemas.microsoft.com/office/drawing/2014/main" id="{1C204A15-CA47-8340-4B0E-74F96D551EED}"/>
              </a:ext>
            </a:extLst>
          </p:cNvPr>
          <p:cNvSpPr/>
          <p:nvPr/>
        </p:nvSpPr>
        <p:spPr>
          <a:xfrm>
            <a:off x="1615598" y="8733517"/>
            <a:ext cx="350729" cy="3507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1A5993D-030F-38F4-D390-EBBA77F0AC48}"/>
              </a:ext>
            </a:extLst>
          </p:cNvPr>
          <p:cNvSpPr/>
          <p:nvPr/>
        </p:nvSpPr>
        <p:spPr>
          <a:xfrm>
            <a:off x="4149340" y="8733517"/>
            <a:ext cx="350729" cy="350729"/>
          </a:xfrm>
          <a:prstGeom prst="rect">
            <a:avLst/>
          </a:prstGeom>
          <a:solidFill>
            <a:srgbClr val="BB9D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D586F1A-5BD6-B6A1-68D4-5D4993C11E3F}"/>
              </a:ext>
            </a:extLst>
          </p:cNvPr>
          <p:cNvSpPr/>
          <p:nvPr/>
        </p:nvSpPr>
        <p:spPr>
          <a:xfrm>
            <a:off x="2850484" y="8724494"/>
            <a:ext cx="350729" cy="350729"/>
          </a:xfrm>
          <a:prstGeom prst="rect">
            <a:avLst/>
          </a:prstGeom>
          <a:solidFill>
            <a:srgbClr val="2624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4E7B87C-3D9B-AE9D-A4A8-F6B29FBC4917}"/>
              </a:ext>
            </a:extLst>
          </p:cNvPr>
          <p:cNvSpPr txBox="1"/>
          <p:nvPr/>
        </p:nvSpPr>
        <p:spPr>
          <a:xfrm>
            <a:off x="1965507" y="8753194"/>
            <a:ext cx="888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latin typeface="Proxima Nova Rg" panose="02000506030000020004" pitchFamily="50" charset="0"/>
              </a:rPr>
              <a:t>Ash</a:t>
            </a:r>
            <a:r>
              <a:rPr lang="nl-BE" sz="1200" dirty="0">
                <a:latin typeface="Proxima Nova Rg" panose="02000506030000020004" pitchFamily="50" charset="0"/>
              </a:rPr>
              <a:t> </a:t>
            </a:r>
            <a:r>
              <a:rPr lang="nl-BE" sz="1200" dirty="0" err="1">
                <a:latin typeface="Proxima Nova Rg" panose="02000506030000020004" pitchFamily="50" charset="0"/>
              </a:rPr>
              <a:t>Grey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4718742-BE29-09D6-0499-C39A6DA7437A}"/>
              </a:ext>
            </a:extLst>
          </p:cNvPr>
          <p:cNvSpPr txBox="1"/>
          <p:nvPr/>
        </p:nvSpPr>
        <p:spPr>
          <a:xfrm>
            <a:off x="4499248" y="8753194"/>
            <a:ext cx="1125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latin typeface="Proxima Nova Rg" panose="02000506030000020004" pitchFamily="50" charset="0"/>
              </a:rPr>
              <a:t>Sand Beige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AB7F767-D95E-EE09-5C47-ED7D4DAFE24E}"/>
              </a:ext>
            </a:extLst>
          </p:cNvPr>
          <p:cNvSpPr txBox="1"/>
          <p:nvPr/>
        </p:nvSpPr>
        <p:spPr>
          <a:xfrm>
            <a:off x="3212576" y="8753194"/>
            <a:ext cx="1113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latin typeface="Proxima Nova Rg" panose="02000506030000020004" pitchFamily="50" charset="0"/>
              </a:rPr>
              <a:t>Ural</a:t>
            </a:r>
            <a:r>
              <a:rPr lang="nl-BE" sz="1200" dirty="0">
                <a:latin typeface="Proxima Nova Rg" panose="02000506030000020004" pitchFamily="50" charset="0"/>
              </a:rPr>
              <a:t> Black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40CCDF4C-8322-4A5F-0CDE-6D578ADA89D8}"/>
              </a:ext>
            </a:extLst>
          </p:cNvPr>
          <p:cNvSpPr txBox="1"/>
          <p:nvPr/>
        </p:nvSpPr>
        <p:spPr>
          <a:xfrm>
            <a:off x="3955539" y="6560838"/>
            <a:ext cx="7757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Proxima Nova Rg" panose="02000506030000020004" pitchFamily="50" charset="0"/>
              </a:rPr>
              <a:t>12,7 kg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62C7CCA-3DE6-09FA-0D9E-C709D7A7D922}"/>
              </a:ext>
            </a:extLst>
          </p:cNvPr>
          <p:cNvSpPr txBox="1"/>
          <p:nvPr/>
        </p:nvSpPr>
        <p:spPr>
          <a:xfrm>
            <a:off x="362174" y="9553876"/>
            <a:ext cx="5442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b="1" dirty="0">
                <a:solidFill>
                  <a:srgbClr val="FF0000"/>
                </a:solidFill>
                <a:latin typeface="Proxima Nova Rg" panose="02000506030000020004" pitchFamily="50" charset="0"/>
              </a:rPr>
              <a:t>2 </a:t>
            </a:r>
            <a:r>
              <a:rPr lang="nl-BE" sz="1050" b="1">
                <a:solidFill>
                  <a:srgbClr val="FF0000"/>
                </a:solidFill>
                <a:latin typeface="Proxima Nova Rg" panose="02000506030000020004" pitchFamily="50" charset="0"/>
              </a:rPr>
              <a:t>| </a:t>
            </a:r>
            <a:r>
              <a:rPr lang="nl-BE" sz="1050">
                <a:solidFill>
                  <a:srgbClr val="262429"/>
                </a:solidFill>
                <a:latin typeface="Proxima Nova Rg" panose="02000506030000020004" pitchFamily="50" charset="0"/>
              </a:rPr>
              <a:t>SUPPORT VELO</a:t>
            </a:r>
            <a:r>
              <a:rPr lang="nl-BE" sz="1050">
                <a:latin typeface="Proxima Nova Rg" panose="02000506030000020004" pitchFamily="50" charset="0"/>
              </a:rPr>
              <a:t> – carré – fiche technique 03-02-2025</a:t>
            </a:r>
            <a:endParaRPr lang="nl-BE" sz="1050" dirty="0">
              <a:latin typeface="Proxima Nova Rg" panose="02000506030000020004" pitchFamily="50" charset="0"/>
            </a:endParaRPr>
          </a:p>
        </p:txBody>
      </p:sp>
      <p:cxnSp>
        <p:nvCxnSpPr>
          <p:cNvPr id="226" name="Rechte verbindingslijn 225">
            <a:extLst>
              <a:ext uri="{FF2B5EF4-FFF2-40B4-BE49-F238E27FC236}">
                <a16:creationId xmlns:a16="http://schemas.microsoft.com/office/drawing/2014/main" id="{58011559-7297-041D-AFBC-1352D3AB2F37}"/>
              </a:ext>
            </a:extLst>
          </p:cNvPr>
          <p:cNvCxnSpPr>
            <a:cxnSpLocks/>
          </p:cNvCxnSpPr>
          <p:nvPr/>
        </p:nvCxnSpPr>
        <p:spPr>
          <a:xfrm flipV="1">
            <a:off x="2136958" y="1262285"/>
            <a:ext cx="0" cy="3795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Rechte verbindingslijn 227">
            <a:extLst>
              <a:ext uri="{FF2B5EF4-FFF2-40B4-BE49-F238E27FC236}">
                <a16:creationId xmlns:a16="http://schemas.microsoft.com/office/drawing/2014/main" id="{CAA0E936-9E70-7A35-1505-9F152CCACAF0}"/>
              </a:ext>
            </a:extLst>
          </p:cNvPr>
          <p:cNvCxnSpPr>
            <a:cxnSpLocks/>
          </p:cNvCxnSpPr>
          <p:nvPr/>
        </p:nvCxnSpPr>
        <p:spPr>
          <a:xfrm>
            <a:off x="2136958" y="1363536"/>
            <a:ext cx="213301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kstvak 228">
            <a:extLst>
              <a:ext uri="{FF2B5EF4-FFF2-40B4-BE49-F238E27FC236}">
                <a16:creationId xmlns:a16="http://schemas.microsoft.com/office/drawing/2014/main" id="{FF2B213E-D8BE-A38C-8454-F2B2560E80EE}"/>
              </a:ext>
            </a:extLst>
          </p:cNvPr>
          <p:cNvSpPr txBox="1"/>
          <p:nvPr/>
        </p:nvSpPr>
        <p:spPr>
          <a:xfrm>
            <a:off x="2856167" y="1086320"/>
            <a:ext cx="853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>
                <a:latin typeface="Proxima Nova Rg" panose="02000506030000020004" pitchFamily="50" charset="0"/>
              </a:rPr>
              <a:t>90 cm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B57FF58-5CB1-0701-24B5-9A2C63EF2386}"/>
              </a:ext>
            </a:extLst>
          </p:cNvPr>
          <p:cNvSpPr txBox="1"/>
          <p:nvPr/>
        </p:nvSpPr>
        <p:spPr>
          <a:xfrm>
            <a:off x="377070" y="5568905"/>
            <a:ext cx="1942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FF0000"/>
                </a:solidFill>
                <a:latin typeface="Proxima Nova Rg" panose="02000506030000020004" pitchFamily="50" charset="0"/>
              </a:rPr>
              <a:t>variantes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CA66E4E-8BF3-0CB7-B2DC-78A9A753744D}"/>
              </a:ext>
            </a:extLst>
          </p:cNvPr>
          <p:cNvCxnSpPr>
            <a:cxnSpLocks/>
          </p:cNvCxnSpPr>
          <p:nvPr/>
        </p:nvCxnSpPr>
        <p:spPr>
          <a:xfrm>
            <a:off x="1368912" y="5717006"/>
            <a:ext cx="523633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DF999A79-D5EA-CB20-87BE-882ACF5221BE}"/>
              </a:ext>
            </a:extLst>
          </p:cNvPr>
          <p:cNvCxnSpPr>
            <a:cxnSpLocks/>
          </p:cNvCxnSpPr>
          <p:nvPr/>
        </p:nvCxnSpPr>
        <p:spPr>
          <a:xfrm flipV="1">
            <a:off x="5792857" y="2111053"/>
            <a:ext cx="0" cy="29677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Rechte verbindingslijn 191">
            <a:extLst>
              <a:ext uri="{FF2B5EF4-FFF2-40B4-BE49-F238E27FC236}">
                <a16:creationId xmlns:a16="http://schemas.microsoft.com/office/drawing/2014/main" id="{FE6DBB54-B7A7-0755-702D-6F84771DFA00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56568" y="1566741"/>
            <a:ext cx="0" cy="3795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Rechte verbindingslijn 193">
            <a:extLst>
              <a:ext uri="{FF2B5EF4-FFF2-40B4-BE49-F238E27FC236}">
                <a16:creationId xmlns:a16="http://schemas.microsoft.com/office/drawing/2014/main" id="{D8AB8EA6-9480-2E60-BE6A-A939A0C71E6D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56568" y="1370526"/>
            <a:ext cx="0" cy="3795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Rechte verbindingslijn 194">
            <a:extLst>
              <a:ext uri="{FF2B5EF4-FFF2-40B4-BE49-F238E27FC236}">
                <a16:creationId xmlns:a16="http://schemas.microsoft.com/office/drawing/2014/main" id="{2BD77B21-A7AB-295B-1A5D-A91ADCAC62D2}"/>
              </a:ext>
            </a:extLst>
          </p:cNvPr>
          <p:cNvCxnSpPr>
            <a:cxnSpLocks/>
          </p:cNvCxnSpPr>
          <p:nvPr/>
        </p:nvCxnSpPr>
        <p:spPr>
          <a:xfrm flipV="1">
            <a:off x="1937165" y="819377"/>
            <a:ext cx="0" cy="9428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kstvak 195">
            <a:extLst>
              <a:ext uri="{FF2B5EF4-FFF2-40B4-BE49-F238E27FC236}">
                <a16:creationId xmlns:a16="http://schemas.microsoft.com/office/drawing/2014/main" id="{9189DE98-03F5-641F-D495-DABBBA1AEC90}"/>
              </a:ext>
            </a:extLst>
          </p:cNvPr>
          <p:cNvSpPr txBox="1"/>
          <p:nvPr/>
        </p:nvSpPr>
        <p:spPr>
          <a:xfrm rot="16200000">
            <a:off x="1494775" y="1057279"/>
            <a:ext cx="722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>
                <a:latin typeface="Proxima Nova Rg" panose="02000506030000020004" pitchFamily="50" charset="0"/>
              </a:rPr>
              <a:t>6 of 8 cm</a:t>
            </a:r>
          </a:p>
        </p:txBody>
      </p:sp>
      <p:sp>
        <p:nvSpPr>
          <p:cNvPr id="266" name="Tekstvak 265">
            <a:extLst>
              <a:ext uri="{FF2B5EF4-FFF2-40B4-BE49-F238E27FC236}">
                <a16:creationId xmlns:a16="http://schemas.microsoft.com/office/drawing/2014/main" id="{4A2256ED-3FFC-1AF3-2703-BDC4CDBD94F5}"/>
              </a:ext>
            </a:extLst>
          </p:cNvPr>
          <p:cNvSpPr txBox="1"/>
          <p:nvPr/>
        </p:nvSpPr>
        <p:spPr>
          <a:xfrm>
            <a:off x="1244600" y="6993894"/>
            <a:ext cx="2904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Proxima Nova Rg" panose="02000506030000020004" pitchFamily="50" charset="0"/>
              </a:rPr>
              <a:t>Dimensions 8x8 cm sans barre inox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370D1AC-671D-182E-BE7F-6B4E11B09B2B}"/>
              </a:ext>
            </a:extLst>
          </p:cNvPr>
          <p:cNvSpPr txBox="1"/>
          <p:nvPr/>
        </p:nvSpPr>
        <p:spPr>
          <a:xfrm>
            <a:off x="3955539" y="6984104"/>
            <a:ext cx="7757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Proxima Nova Rg" panose="02000506030000020004" pitchFamily="50" charset="0"/>
              </a:rPr>
              <a:t>20 kg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0C3B5DD7-67D6-3156-D947-2F00B5FEAD4F}"/>
              </a:ext>
            </a:extLst>
          </p:cNvPr>
          <p:cNvSpPr txBox="1"/>
          <p:nvPr/>
        </p:nvSpPr>
        <p:spPr>
          <a:xfrm>
            <a:off x="3955539" y="7407371"/>
            <a:ext cx="7757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Proxima Nova Rg" panose="02000506030000020004" pitchFamily="50" charset="0"/>
              </a:rPr>
              <a:t>21,2 kg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736276F4-EF69-81A5-8876-E1E727C2C999}"/>
              </a:ext>
            </a:extLst>
          </p:cNvPr>
          <p:cNvSpPr txBox="1"/>
          <p:nvPr/>
        </p:nvSpPr>
        <p:spPr>
          <a:xfrm>
            <a:off x="3955539" y="6137572"/>
            <a:ext cx="7757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Proxima Nova Rg" panose="02000506030000020004" pitchFamily="50" charset="0"/>
              </a:rPr>
              <a:t>11,5 kg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1F929BA7-E298-ED96-2D68-B2B46C55615C}"/>
              </a:ext>
            </a:extLst>
          </p:cNvPr>
          <p:cNvSpPr txBox="1"/>
          <p:nvPr/>
        </p:nvSpPr>
        <p:spPr>
          <a:xfrm>
            <a:off x="1244600" y="6156931"/>
            <a:ext cx="2674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Proxima Nova Rg" panose="02000506030000020004" pitchFamily="50" charset="0"/>
              </a:rPr>
              <a:t>Dimensions 6x6 cm sans barre inox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27126FE4-FC63-08BF-B6AD-8C849EAA5F0C}"/>
              </a:ext>
            </a:extLst>
          </p:cNvPr>
          <p:cNvSpPr txBox="1"/>
          <p:nvPr/>
        </p:nvSpPr>
        <p:spPr>
          <a:xfrm>
            <a:off x="1244600" y="6575123"/>
            <a:ext cx="2674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Proxima Nova Rg" panose="02000506030000020004" pitchFamily="50" charset="0"/>
              </a:rPr>
              <a:t>Dimensions 6x6 cm avec barre inox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CB28392C-D651-63C0-D997-356DFE47C296}"/>
              </a:ext>
            </a:extLst>
          </p:cNvPr>
          <p:cNvSpPr txBox="1"/>
          <p:nvPr/>
        </p:nvSpPr>
        <p:spPr>
          <a:xfrm>
            <a:off x="1244601" y="7417448"/>
            <a:ext cx="2781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Proxima Nova Rg" panose="02000506030000020004" pitchFamily="50" charset="0"/>
              </a:rPr>
              <a:t>Dimensions 8x8 cm avec barre inox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02C3AC96-2916-19C1-5857-EDDE1445CF5F}"/>
              </a:ext>
            </a:extLst>
          </p:cNvPr>
          <p:cNvCxnSpPr>
            <a:cxnSpLocks/>
          </p:cNvCxnSpPr>
          <p:nvPr/>
        </p:nvCxnSpPr>
        <p:spPr>
          <a:xfrm>
            <a:off x="723331" y="3967476"/>
            <a:ext cx="50373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vak 49">
            <a:extLst>
              <a:ext uri="{FF2B5EF4-FFF2-40B4-BE49-F238E27FC236}">
                <a16:creationId xmlns:a16="http://schemas.microsoft.com/office/drawing/2014/main" id="{AE760952-B3A9-FF32-5667-2A83F360F192}"/>
              </a:ext>
            </a:extLst>
          </p:cNvPr>
          <p:cNvSpPr txBox="1"/>
          <p:nvPr/>
        </p:nvSpPr>
        <p:spPr>
          <a:xfrm>
            <a:off x="664952" y="3688231"/>
            <a:ext cx="1040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Proxima Nova Rg" panose="02000506030000020004" pitchFamily="50" charset="0"/>
              </a:rPr>
              <a:t>Niveau sol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8A949BB9-E80F-1C0F-B3E8-75502BBD2E35}"/>
              </a:ext>
            </a:extLst>
          </p:cNvPr>
          <p:cNvCxnSpPr>
            <a:cxnSpLocks/>
          </p:cNvCxnSpPr>
          <p:nvPr/>
        </p:nvCxnSpPr>
        <p:spPr>
          <a:xfrm>
            <a:off x="5465928" y="2104229"/>
            <a:ext cx="76902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A18E6D87-90BC-FFB1-D243-C5FF4BFBEAB9}"/>
              </a:ext>
            </a:extLst>
          </p:cNvPr>
          <p:cNvCxnSpPr>
            <a:cxnSpLocks/>
          </p:cNvCxnSpPr>
          <p:nvPr/>
        </p:nvCxnSpPr>
        <p:spPr>
          <a:xfrm>
            <a:off x="5542934" y="3967476"/>
            <a:ext cx="4347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F1F76586-0E18-9D96-6BEE-963CCBB0FE97}"/>
              </a:ext>
            </a:extLst>
          </p:cNvPr>
          <p:cNvCxnSpPr>
            <a:cxnSpLocks/>
          </p:cNvCxnSpPr>
          <p:nvPr/>
        </p:nvCxnSpPr>
        <p:spPr>
          <a:xfrm>
            <a:off x="5518740" y="5085582"/>
            <a:ext cx="7707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Rechte verbindingslijn 197">
            <a:extLst>
              <a:ext uri="{FF2B5EF4-FFF2-40B4-BE49-F238E27FC236}">
                <a16:creationId xmlns:a16="http://schemas.microsoft.com/office/drawing/2014/main" id="{4AFF3A7F-905C-48BF-C100-A3BE25A2BDD3}"/>
              </a:ext>
            </a:extLst>
          </p:cNvPr>
          <p:cNvCxnSpPr>
            <a:cxnSpLocks/>
          </p:cNvCxnSpPr>
          <p:nvPr/>
        </p:nvCxnSpPr>
        <p:spPr>
          <a:xfrm flipV="1">
            <a:off x="6098856" y="2111053"/>
            <a:ext cx="0" cy="29677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kstvak 210">
            <a:extLst>
              <a:ext uri="{FF2B5EF4-FFF2-40B4-BE49-F238E27FC236}">
                <a16:creationId xmlns:a16="http://schemas.microsoft.com/office/drawing/2014/main" id="{598D95C6-CB50-8CED-9F70-256BA841CFAC}"/>
              </a:ext>
            </a:extLst>
          </p:cNvPr>
          <p:cNvSpPr txBox="1"/>
          <p:nvPr/>
        </p:nvSpPr>
        <p:spPr>
          <a:xfrm rot="5400000">
            <a:off x="5877530" y="3495078"/>
            <a:ext cx="714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50" dirty="0">
                <a:latin typeface="Proxima Nova Rg" panose="02000506030000020004" pitchFamily="50" charset="0"/>
              </a:rPr>
              <a:t>120 cm</a:t>
            </a:r>
          </a:p>
        </p:txBody>
      </p:sp>
      <p:sp>
        <p:nvSpPr>
          <p:cNvPr id="213" name="Tekstvak 212">
            <a:extLst>
              <a:ext uri="{FF2B5EF4-FFF2-40B4-BE49-F238E27FC236}">
                <a16:creationId xmlns:a16="http://schemas.microsoft.com/office/drawing/2014/main" id="{570ABC0B-2E7F-08A8-EC95-000F0D2E4855}"/>
              </a:ext>
            </a:extLst>
          </p:cNvPr>
          <p:cNvSpPr txBox="1"/>
          <p:nvPr/>
        </p:nvSpPr>
        <p:spPr>
          <a:xfrm rot="5400000">
            <a:off x="5550057" y="3030051"/>
            <a:ext cx="714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50" dirty="0">
                <a:latin typeface="Proxima Nova Rg" panose="02000506030000020004" pitchFamily="50" charset="0"/>
              </a:rPr>
              <a:t>80 cm</a:t>
            </a:r>
          </a:p>
        </p:txBody>
      </p:sp>
      <p:sp>
        <p:nvSpPr>
          <p:cNvPr id="215" name="Tekstvak 214">
            <a:extLst>
              <a:ext uri="{FF2B5EF4-FFF2-40B4-BE49-F238E27FC236}">
                <a16:creationId xmlns:a16="http://schemas.microsoft.com/office/drawing/2014/main" id="{525C7369-AD06-B29C-E5E3-64B40B94269E}"/>
              </a:ext>
            </a:extLst>
          </p:cNvPr>
          <p:cNvSpPr txBox="1"/>
          <p:nvPr/>
        </p:nvSpPr>
        <p:spPr>
          <a:xfrm rot="5400000">
            <a:off x="5550057" y="4310043"/>
            <a:ext cx="714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50" dirty="0">
                <a:latin typeface="Proxima Nova Rg" panose="02000506030000020004" pitchFamily="50" charset="0"/>
              </a:rPr>
              <a:t>40 cm</a:t>
            </a:r>
          </a:p>
        </p:txBody>
      </p:sp>
      <p:cxnSp>
        <p:nvCxnSpPr>
          <p:cNvPr id="219" name="Rechte verbindingslijn 218">
            <a:extLst>
              <a:ext uri="{FF2B5EF4-FFF2-40B4-BE49-F238E27FC236}">
                <a16:creationId xmlns:a16="http://schemas.microsoft.com/office/drawing/2014/main" id="{E57036B8-8F3D-7B84-FFC7-BC9B0FC0E95B}"/>
              </a:ext>
            </a:extLst>
          </p:cNvPr>
          <p:cNvCxnSpPr>
            <a:cxnSpLocks/>
          </p:cNvCxnSpPr>
          <p:nvPr/>
        </p:nvCxnSpPr>
        <p:spPr>
          <a:xfrm flipV="1">
            <a:off x="4282005" y="1262285"/>
            <a:ext cx="0" cy="3795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Rechte verbindingslijn 231">
            <a:extLst>
              <a:ext uri="{FF2B5EF4-FFF2-40B4-BE49-F238E27FC236}">
                <a16:creationId xmlns:a16="http://schemas.microsoft.com/office/drawing/2014/main" id="{A12C6611-23AA-F58C-582C-FBE33C718924}"/>
              </a:ext>
            </a:extLst>
          </p:cNvPr>
          <p:cNvCxnSpPr>
            <a:cxnSpLocks/>
          </p:cNvCxnSpPr>
          <p:nvPr/>
        </p:nvCxnSpPr>
        <p:spPr>
          <a:xfrm flipH="1">
            <a:off x="1340177" y="5324608"/>
            <a:ext cx="101548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Rechte verbindingslijn 232">
            <a:extLst>
              <a:ext uri="{FF2B5EF4-FFF2-40B4-BE49-F238E27FC236}">
                <a16:creationId xmlns:a16="http://schemas.microsoft.com/office/drawing/2014/main" id="{73612D91-10EF-04BF-BA01-B298919E09A6}"/>
              </a:ext>
            </a:extLst>
          </p:cNvPr>
          <p:cNvCxnSpPr>
            <a:cxnSpLocks/>
          </p:cNvCxnSpPr>
          <p:nvPr/>
        </p:nvCxnSpPr>
        <p:spPr>
          <a:xfrm flipV="1">
            <a:off x="2342016" y="5049600"/>
            <a:ext cx="0" cy="4280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kstvak 234">
            <a:extLst>
              <a:ext uri="{FF2B5EF4-FFF2-40B4-BE49-F238E27FC236}">
                <a16:creationId xmlns:a16="http://schemas.microsoft.com/office/drawing/2014/main" id="{E196359D-6A08-BB48-B312-9350505E5917}"/>
              </a:ext>
            </a:extLst>
          </p:cNvPr>
          <p:cNvSpPr txBox="1"/>
          <p:nvPr/>
        </p:nvSpPr>
        <p:spPr>
          <a:xfrm>
            <a:off x="1422083" y="5071400"/>
            <a:ext cx="722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>
                <a:latin typeface="Proxima Nova Rg" panose="02000506030000020004" pitchFamily="50" charset="0"/>
              </a:rPr>
              <a:t>6 of 8 cm</a:t>
            </a:r>
          </a:p>
        </p:txBody>
      </p:sp>
      <p:cxnSp>
        <p:nvCxnSpPr>
          <p:cNvPr id="241" name="Rechte verbindingslijn 240">
            <a:extLst>
              <a:ext uri="{FF2B5EF4-FFF2-40B4-BE49-F238E27FC236}">
                <a16:creationId xmlns:a16="http://schemas.microsoft.com/office/drawing/2014/main" id="{C85ECAE8-EACF-E9E6-621D-0B0F27648F31}"/>
              </a:ext>
            </a:extLst>
          </p:cNvPr>
          <p:cNvCxnSpPr>
            <a:cxnSpLocks/>
          </p:cNvCxnSpPr>
          <p:nvPr/>
        </p:nvCxnSpPr>
        <p:spPr>
          <a:xfrm flipV="1">
            <a:off x="2161605" y="5053947"/>
            <a:ext cx="0" cy="4237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Rechte verbindingslijn 248">
            <a:extLst>
              <a:ext uri="{FF2B5EF4-FFF2-40B4-BE49-F238E27FC236}">
                <a16:creationId xmlns:a16="http://schemas.microsoft.com/office/drawing/2014/main" id="{B5E35837-847B-AC10-2437-F8485FCA73A0}"/>
              </a:ext>
            </a:extLst>
          </p:cNvPr>
          <p:cNvCxnSpPr>
            <a:cxnSpLocks/>
          </p:cNvCxnSpPr>
          <p:nvPr/>
        </p:nvCxnSpPr>
        <p:spPr>
          <a:xfrm>
            <a:off x="1766796" y="2104229"/>
            <a:ext cx="6234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echte verbindingslijn 249">
            <a:extLst>
              <a:ext uri="{FF2B5EF4-FFF2-40B4-BE49-F238E27FC236}">
                <a16:creationId xmlns:a16="http://schemas.microsoft.com/office/drawing/2014/main" id="{AE0971A2-C7A5-3E7A-9C45-F6DFB0AB10AC}"/>
              </a:ext>
            </a:extLst>
          </p:cNvPr>
          <p:cNvCxnSpPr>
            <a:cxnSpLocks/>
          </p:cNvCxnSpPr>
          <p:nvPr/>
        </p:nvCxnSpPr>
        <p:spPr>
          <a:xfrm>
            <a:off x="1766796" y="2787088"/>
            <a:ext cx="39480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Rechte verbindingslijn 251">
            <a:extLst>
              <a:ext uri="{FF2B5EF4-FFF2-40B4-BE49-F238E27FC236}">
                <a16:creationId xmlns:a16="http://schemas.microsoft.com/office/drawing/2014/main" id="{C105D6A1-01C9-9CD2-5021-616C2EE1ED91}"/>
              </a:ext>
            </a:extLst>
          </p:cNvPr>
          <p:cNvCxnSpPr>
            <a:cxnSpLocks/>
          </p:cNvCxnSpPr>
          <p:nvPr/>
        </p:nvCxnSpPr>
        <p:spPr>
          <a:xfrm flipV="1">
            <a:off x="1938907" y="2111053"/>
            <a:ext cx="0" cy="6760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kstvak 256">
            <a:extLst>
              <a:ext uri="{FF2B5EF4-FFF2-40B4-BE49-F238E27FC236}">
                <a16:creationId xmlns:a16="http://schemas.microsoft.com/office/drawing/2014/main" id="{30C3A9BE-D4B7-782C-2F10-CB45742C2AF2}"/>
              </a:ext>
            </a:extLst>
          </p:cNvPr>
          <p:cNvSpPr txBox="1"/>
          <p:nvPr/>
        </p:nvSpPr>
        <p:spPr>
          <a:xfrm rot="16200000">
            <a:off x="1471478" y="2319306"/>
            <a:ext cx="722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>
                <a:latin typeface="Proxima Nova Rg" panose="02000506030000020004" pitchFamily="50" charset="0"/>
              </a:rPr>
              <a:t>30 cm</a:t>
            </a:r>
          </a:p>
        </p:txBody>
      </p:sp>
    </p:spTree>
    <p:extLst>
      <p:ext uri="{BB962C8B-B14F-4D97-AF65-F5344CB8AC3E}">
        <p14:creationId xmlns:p14="http://schemas.microsoft.com/office/powerpoint/2010/main" val="50499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fbeelding 31">
            <a:extLst>
              <a:ext uri="{FF2B5EF4-FFF2-40B4-BE49-F238E27FC236}">
                <a16:creationId xmlns:a16="http://schemas.microsoft.com/office/drawing/2014/main" id="{1821D909-4704-C881-9D16-2A380D11E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47" y="675444"/>
            <a:ext cx="3087450" cy="3062591"/>
          </a:xfrm>
          <a:prstGeom prst="rect">
            <a:avLst/>
          </a:prstGeom>
        </p:spPr>
      </p:pic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2EDDD562-A3AF-3D5D-145B-F31E80788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99" y="9422592"/>
            <a:ext cx="895611" cy="43906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4F8B53A-60CE-02AD-0ACE-6BAC0B946818}"/>
              </a:ext>
            </a:extLst>
          </p:cNvPr>
          <p:cNvSpPr txBox="1"/>
          <p:nvPr/>
        </p:nvSpPr>
        <p:spPr>
          <a:xfrm>
            <a:off x="285411" y="346986"/>
            <a:ext cx="343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FF0000"/>
                </a:solidFill>
                <a:latin typeface="Proxima Nova Rg" panose="02000506030000020004" pitchFamily="50" charset="0"/>
              </a:rPr>
              <a:t>ancrage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316EBF-5EF3-3809-F67C-12E4BCE5837F}"/>
              </a:ext>
            </a:extLst>
          </p:cNvPr>
          <p:cNvCxnSpPr>
            <a:cxnSpLocks/>
          </p:cNvCxnSpPr>
          <p:nvPr/>
        </p:nvCxnSpPr>
        <p:spPr>
          <a:xfrm>
            <a:off x="1493803" y="489300"/>
            <a:ext cx="501978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83C80507-23C4-5E60-735A-124644DE3C63}"/>
              </a:ext>
            </a:extLst>
          </p:cNvPr>
          <p:cNvSpPr txBox="1"/>
          <p:nvPr/>
        </p:nvSpPr>
        <p:spPr>
          <a:xfrm>
            <a:off x="362174" y="9553876"/>
            <a:ext cx="5442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b="1" dirty="0">
                <a:solidFill>
                  <a:srgbClr val="FF0000"/>
                </a:solidFill>
                <a:latin typeface="Proxima Nova Rg" panose="02000506030000020004" pitchFamily="50" charset="0"/>
              </a:rPr>
              <a:t>3 </a:t>
            </a:r>
            <a:r>
              <a:rPr lang="nl-BE" sz="1050" b="1">
                <a:solidFill>
                  <a:srgbClr val="FF0000"/>
                </a:solidFill>
                <a:latin typeface="Proxima Nova Rg" panose="02000506030000020004" pitchFamily="50" charset="0"/>
              </a:rPr>
              <a:t>| </a:t>
            </a:r>
            <a:r>
              <a:rPr lang="nl-BE" sz="1050">
                <a:solidFill>
                  <a:srgbClr val="262429"/>
                </a:solidFill>
                <a:latin typeface="Proxima Nova Rg" panose="02000506030000020004" pitchFamily="50" charset="0"/>
              </a:rPr>
              <a:t>SUPPORT VELO</a:t>
            </a:r>
            <a:r>
              <a:rPr lang="nl-BE" sz="1050">
                <a:latin typeface="Proxima Nova Rg" panose="02000506030000020004" pitchFamily="50" charset="0"/>
              </a:rPr>
              <a:t> – carré – fiche technique 03-02-2025</a:t>
            </a:r>
            <a:endParaRPr lang="nl-BE" sz="1050" dirty="0">
              <a:latin typeface="Proxima Nova Rg" panose="02000506030000020004" pitchFamily="50" charset="0"/>
            </a:endParaRP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A3EB1124-5119-2D02-9FC4-2B8F692195E2}"/>
              </a:ext>
            </a:extLst>
          </p:cNvPr>
          <p:cNvSpPr txBox="1"/>
          <p:nvPr/>
        </p:nvSpPr>
        <p:spPr>
          <a:xfrm>
            <a:off x="285411" y="4027026"/>
            <a:ext cx="1942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>
                <a:solidFill>
                  <a:srgbClr val="FF0000"/>
                </a:solidFill>
                <a:latin typeface="Proxima Nova Rg" panose="02000506030000020004" pitchFamily="50" charset="0"/>
              </a:rPr>
              <a:t>avantages 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9A888904-FF70-7216-FB95-F22D2C7716DD}"/>
              </a:ext>
            </a:extLst>
          </p:cNvPr>
          <p:cNvCxnSpPr>
            <a:cxnSpLocks/>
          </p:cNvCxnSpPr>
          <p:nvPr/>
        </p:nvCxnSpPr>
        <p:spPr>
          <a:xfrm>
            <a:off x="2033809" y="4175127"/>
            <a:ext cx="449308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Afbeelding 59">
            <a:extLst>
              <a:ext uri="{FF2B5EF4-FFF2-40B4-BE49-F238E27FC236}">
                <a16:creationId xmlns:a16="http://schemas.microsoft.com/office/drawing/2014/main" id="{0C4FFEBC-45BD-B5FF-8949-F6E5DBEBCE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88" t="8336" r="38912" b="10410"/>
          <a:stretch/>
        </p:blipFill>
        <p:spPr>
          <a:xfrm>
            <a:off x="2375058" y="4557256"/>
            <a:ext cx="397281" cy="1348309"/>
          </a:xfrm>
          <a:prstGeom prst="rect">
            <a:avLst/>
          </a:prstGeom>
        </p:spPr>
      </p:pic>
      <p:pic>
        <p:nvPicPr>
          <p:cNvPr id="196" name="Afbeelding 195">
            <a:extLst>
              <a:ext uri="{FF2B5EF4-FFF2-40B4-BE49-F238E27FC236}">
                <a16:creationId xmlns:a16="http://schemas.microsoft.com/office/drawing/2014/main" id="{FA54FA51-6920-B16C-9E64-8630E011FD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46" t="13901" r="71039" b="12540"/>
          <a:stretch/>
        </p:blipFill>
        <p:spPr>
          <a:xfrm>
            <a:off x="4878897" y="4645209"/>
            <a:ext cx="292408" cy="1259493"/>
          </a:xfrm>
          <a:prstGeom prst="rect">
            <a:avLst/>
          </a:prstGeom>
        </p:spPr>
      </p:pic>
      <p:pic>
        <p:nvPicPr>
          <p:cNvPr id="197" name="Afbeelding 196">
            <a:extLst>
              <a:ext uri="{FF2B5EF4-FFF2-40B4-BE49-F238E27FC236}">
                <a16:creationId xmlns:a16="http://schemas.microsoft.com/office/drawing/2014/main" id="{992BB798-7FAE-2277-B604-7FE8D2B03A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" t="13976" r="92075" b="10410"/>
          <a:stretch/>
        </p:blipFill>
        <p:spPr>
          <a:xfrm>
            <a:off x="538971" y="4664126"/>
            <a:ext cx="257818" cy="1239077"/>
          </a:xfrm>
          <a:prstGeom prst="rect">
            <a:avLst/>
          </a:prstGeom>
        </p:spPr>
      </p:pic>
      <p:sp>
        <p:nvSpPr>
          <p:cNvPr id="199" name="Tekstvak 198">
            <a:extLst>
              <a:ext uri="{FF2B5EF4-FFF2-40B4-BE49-F238E27FC236}">
                <a16:creationId xmlns:a16="http://schemas.microsoft.com/office/drawing/2014/main" id="{B23E12BC-B91E-AE0A-19AF-09AFE13F972B}"/>
              </a:ext>
            </a:extLst>
          </p:cNvPr>
          <p:cNvSpPr txBox="1"/>
          <p:nvPr/>
        </p:nvSpPr>
        <p:spPr>
          <a:xfrm>
            <a:off x="796789" y="4665121"/>
            <a:ext cx="1451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latin typeface="Proxima Nova Rg" panose="02000506030000020004" pitchFamily="50" charset="0"/>
              </a:rPr>
              <a:t>100</a:t>
            </a:r>
            <a:r>
              <a:rPr lang="nl-BE" sz="1100">
                <a:latin typeface="Proxima Nova Rg" panose="02000506030000020004" pitchFamily="50" charset="0"/>
              </a:rPr>
              <a:t>% déchets plastiques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0" name="Tekstvak 199">
            <a:extLst>
              <a:ext uri="{FF2B5EF4-FFF2-40B4-BE49-F238E27FC236}">
                <a16:creationId xmlns:a16="http://schemas.microsoft.com/office/drawing/2014/main" id="{A8566192-48F5-8B55-5329-4695DE3D9AA2}"/>
              </a:ext>
            </a:extLst>
          </p:cNvPr>
          <p:cNvSpPr txBox="1"/>
          <p:nvPr/>
        </p:nvSpPr>
        <p:spPr>
          <a:xfrm>
            <a:off x="796789" y="5127364"/>
            <a:ext cx="1600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A</a:t>
            </a:r>
            <a:r>
              <a:rPr lang="nl-BE" sz="1100">
                <a:latin typeface="Proxima Nova Rg" panose="02000506030000020004" pitchFamily="50" charset="0"/>
              </a:rPr>
              <a:t>spect naturel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3" name="Tekstvak 202">
            <a:extLst>
              <a:ext uri="{FF2B5EF4-FFF2-40B4-BE49-F238E27FC236}">
                <a16:creationId xmlns:a16="http://schemas.microsoft.com/office/drawing/2014/main" id="{8BBCAEA9-0C11-2AFB-6183-2D82CF33F535}"/>
              </a:ext>
            </a:extLst>
          </p:cNvPr>
          <p:cNvSpPr txBox="1"/>
          <p:nvPr/>
        </p:nvSpPr>
        <p:spPr>
          <a:xfrm>
            <a:off x="796789" y="5604344"/>
            <a:ext cx="1430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t</a:t>
            </a:r>
            <a:r>
              <a:rPr lang="nl-BE" sz="1100">
                <a:latin typeface="Proxima Nova Rg" panose="02000506030000020004" pitchFamily="50" charset="0"/>
              </a:rPr>
              <a:t>einté dans la masse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4" name="Tekstvak 203">
            <a:extLst>
              <a:ext uri="{FF2B5EF4-FFF2-40B4-BE49-F238E27FC236}">
                <a16:creationId xmlns:a16="http://schemas.microsoft.com/office/drawing/2014/main" id="{39FD859F-E4B2-9E6A-EB3B-B0504E11B146}"/>
              </a:ext>
            </a:extLst>
          </p:cNvPr>
          <p:cNvSpPr txBox="1"/>
          <p:nvPr/>
        </p:nvSpPr>
        <p:spPr>
          <a:xfrm>
            <a:off x="2720957" y="5127364"/>
            <a:ext cx="230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>
                <a:latin typeface="Proxima Nova Rg" panose="02000506030000020004" pitchFamily="50" charset="0"/>
              </a:rPr>
              <a:t>Graffiti s’enlève facilement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5" name="Tekstvak 204">
            <a:extLst>
              <a:ext uri="{FF2B5EF4-FFF2-40B4-BE49-F238E27FC236}">
                <a16:creationId xmlns:a16="http://schemas.microsoft.com/office/drawing/2014/main" id="{8B6109CA-BAC2-13C6-C740-56292CC5B26E}"/>
              </a:ext>
            </a:extLst>
          </p:cNvPr>
          <p:cNvSpPr txBox="1"/>
          <p:nvPr/>
        </p:nvSpPr>
        <p:spPr>
          <a:xfrm>
            <a:off x="2720957" y="4665121"/>
            <a:ext cx="1398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F</a:t>
            </a:r>
            <a:r>
              <a:rPr lang="nl-BE" sz="1100">
                <a:latin typeface="Proxima Nova Rg" panose="02000506030000020004" pitchFamily="50" charset="0"/>
              </a:rPr>
              <a:t>acile à entretenir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6" name="Tekstvak 205">
            <a:extLst>
              <a:ext uri="{FF2B5EF4-FFF2-40B4-BE49-F238E27FC236}">
                <a16:creationId xmlns:a16="http://schemas.microsoft.com/office/drawing/2014/main" id="{91BA7976-1F9E-8513-8ECB-BE1AF11C686E}"/>
              </a:ext>
            </a:extLst>
          </p:cNvPr>
          <p:cNvSpPr txBox="1"/>
          <p:nvPr/>
        </p:nvSpPr>
        <p:spPr>
          <a:xfrm>
            <a:off x="2720957" y="5604344"/>
            <a:ext cx="1139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R</a:t>
            </a:r>
            <a:r>
              <a:rPr lang="nl-BE" sz="1100">
                <a:latin typeface="Proxima Nova Rg" panose="02000506030000020004" pitchFamily="50" charset="0"/>
              </a:rPr>
              <a:t>ésistant aux intempéries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7" name="Tekstvak 206">
            <a:extLst>
              <a:ext uri="{FF2B5EF4-FFF2-40B4-BE49-F238E27FC236}">
                <a16:creationId xmlns:a16="http://schemas.microsoft.com/office/drawing/2014/main" id="{C6F27E23-E5D6-F6A1-9EAB-89C731808452}"/>
              </a:ext>
            </a:extLst>
          </p:cNvPr>
          <p:cNvSpPr txBox="1"/>
          <p:nvPr/>
        </p:nvSpPr>
        <p:spPr>
          <a:xfrm>
            <a:off x="5222555" y="4665121"/>
            <a:ext cx="120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Imputrescible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8" name="Tekstvak 207">
            <a:extLst>
              <a:ext uri="{FF2B5EF4-FFF2-40B4-BE49-F238E27FC236}">
                <a16:creationId xmlns:a16="http://schemas.microsoft.com/office/drawing/2014/main" id="{4ACE07EE-A80C-EB44-98FE-8607CE8D0EC1}"/>
              </a:ext>
            </a:extLst>
          </p:cNvPr>
          <p:cNvSpPr txBox="1"/>
          <p:nvPr/>
        </p:nvSpPr>
        <p:spPr>
          <a:xfrm>
            <a:off x="5222555" y="5127364"/>
            <a:ext cx="120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Sans échardes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9" name="Tekstvak 208">
            <a:extLst>
              <a:ext uri="{FF2B5EF4-FFF2-40B4-BE49-F238E27FC236}">
                <a16:creationId xmlns:a16="http://schemas.microsoft.com/office/drawing/2014/main" id="{75BB7A6C-9266-FFC9-6982-E0C4E951C9E9}"/>
              </a:ext>
            </a:extLst>
          </p:cNvPr>
          <p:cNvSpPr txBox="1"/>
          <p:nvPr/>
        </p:nvSpPr>
        <p:spPr>
          <a:xfrm>
            <a:off x="5222555" y="5584514"/>
            <a:ext cx="120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Complètement  </a:t>
            </a:r>
            <a:endParaRPr lang="nl-NL" sz="1100" dirty="0">
              <a:latin typeface="Proxima Nova Rg" panose="02000506030000020004" pitchFamily="50" charset="0"/>
            </a:endParaRPr>
          </a:p>
          <a:p>
            <a:r>
              <a:rPr lang="nl-NL" sz="1100">
                <a:latin typeface="Proxima Nova Rg" panose="02000506030000020004" pitchFamily="50" charset="0"/>
              </a:rPr>
              <a:t>recyclable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E5E5898-FCF1-FABA-EE55-21951F7AF0BA}"/>
              </a:ext>
            </a:extLst>
          </p:cNvPr>
          <p:cNvSpPr txBox="1"/>
          <p:nvPr/>
        </p:nvSpPr>
        <p:spPr>
          <a:xfrm>
            <a:off x="380764" y="6484883"/>
            <a:ext cx="1942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>
                <a:solidFill>
                  <a:srgbClr val="FF0000"/>
                </a:solidFill>
                <a:latin typeface="Proxima Nova Rg" panose="02000506030000020004" pitchFamily="50" charset="0"/>
              </a:rPr>
              <a:t>découvrez la gamme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C6B68977-556E-FDF5-9DCA-8F7BB1C6634D}"/>
              </a:ext>
            </a:extLst>
          </p:cNvPr>
          <p:cNvCxnSpPr>
            <a:cxnSpLocks/>
          </p:cNvCxnSpPr>
          <p:nvPr/>
        </p:nvCxnSpPr>
        <p:spPr>
          <a:xfrm>
            <a:off x="2524853" y="6632984"/>
            <a:ext cx="409739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>
            <a:extLst>
              <a:ext uri="{FF2B5EF4-FFF2-40B4-BE49-F238E27FC236}">
                <a16:creationId xmlns:a16="http://schemas.microsoft.com/office/drawing/2014/main" id="{289D3C3E-B63A-9674-7872-3FC5B6BB73D2}"/>
              </a:ext>
            </a:extLst>
          </p:cNvPr>
          <p:cNvSpPr/>
          <p:nvPr/>
        </p:nvSpPr>
        <p:spPr>
          <a:xfrm>
            <a:off x="1937982" y="2478184"/>
            <a:ext cx="4588908" cy="1084723"/>
          </a:xfrm>
          <a:prstGeom prst="rect">
            <a:avLst/>
          </a:prstGeom>
          <a:pattFill prst="smConfetti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EB0AD43-279D-2889-F231-2BCD55F79CC6}"/>
              </a:ext>
            </a:extLst>
          </p:cNvPr>
          <p:cNvSpPr txBox="1"/>
          <p:nvPr/>
        </p:nvSpPr>
        <p:spPr>
          <a:xfrm rot="16200000">
            <a:off x="1117228" y="2654126"/>
            <a:ext cx="999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Proxima Nova Rg" panose="02000506030000020004" pitchFamily="50" charset="0"/>
              </a:rPr>
              <a:t>40 cm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8D6A2CE-C84A-8A6A-91A6-3B40CBD81522}"/>
              </a:ext>
            </a:extLst>
          </p:cNvPr>
          <p:cNvSpPr txBox="1"/>
          <p:nvPr/>
        </p:nvSpPr>
        <p:spPr>
          <a:xfrm>
            <a:off x="5864022" y="2231963"/>
            <a:ext cx="908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>
                <a:latin typeface="Proxima Nova Rg" panose="02000506030000020004" pitchFamily="50" charset="0"/>
              </a:rPr>
              <a:t>n</a:t>
            </a:r>
            <a:r>
              <a:rPr lang="nl-BE" sz="1000">
                <a:latin typeface="Proxima Nova Rg" panose="02000506030000020004" pitchFamily="50" charset="0"/>
              </a:rPr>
              <a:t>iveau sol</a:t>
            </a:r>
            <a:endParaRPr lang="nl-BE" sz="1000" dirty="0">
              <a:latin typeface="Proxima Nova Rg" panose="02000506030000020004" pitchFamily="50" charset="0"/>
            </a:endParaRP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3A7A734A-7073-554C-DAE5-D2608925E4D4}"/>
              </a:ext>
            </a:extLst>
          </p:cNvPr>
          <p:cNvCxnSpPr>
            <a:cxnSpLocks/>
          </p:cNvCxnSpPr>
          <p:nvPr/>
        </p:nvCxnSpPr>
        <p:spPr>
          <a:xfrm>
            <a:off x="1810208" y="2478184"/>
            <a:ext cx="0" cy="936915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FB5237A5-3A09-0A18-0C12-B6ABE1E28E1D}"/>
              </a:ext>
            </a:extLst>
          </p:cNvPr>
          <p:cNvSpPr txBox="1"/>
          <p:nvPr/>
        </p:nvSpPr>
        <p:spPr>
          <a:xfrm>
            <a:off x="4573206" y="1827759"/>
            <a:ext cx="895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>
                <a:latin typeface="Proxima Nova Rg" panose="02000506030000020004" pitchFamily="50" charset="0"/>
              </a:rPr>
              <a:t>b</a:t>
            </a:r>
            <a:r>
              <a:rPr lang="nl-BE" sz="1000">
                <a:latin typeface="Proxima Nova Rg" panose="02000506030000020004" pitchFamily="50" charset="0"/>
              </a:rPr>
              <a:t>éton rapide</a:t>
            </a:r>
            <a:endParaRPr lang="nl-BE" sz="1000" dirty="0">
              <a:latin typeface="Proxima Nova Rg" panose="02000506030000020004" pitchFamily="50" charset="0"/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8A81D9BC-AB77-61A6-91FD-FCFCB3A30AB9}"/>
              </a:ext>
            </a:extLst>
          </p:cNvPr>
          <p:cNvSpPr txBox="1"/>
          <p:nvPr/>
        </p:nvSpPr>
        <p:spPr>
          <a:xfrm rot="16200000">
            <a:off x="1119150" y="1182904"/>
            <a:ext cx="999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Proxima Nova Rg" panose="02000506030000020004" pitchFamily="50" charset="0"/>
              </a:rPr>
              <a:t>80 cm</a:t>
            </a: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C979CA3D-8740-744A-ED86-F02E6E2F7FA1}"/>
              </a:ext>
            </a:extLst>
          </p:cNvPr>
          <p:cNvCxnSpPr>
            <a:cxnSpLocks/>
          </p:cNvCxnSpPr>
          <p:nvPr/>
        </p:nvCxnSpPr>
        <p:spPr>
          <a:xfrm>
            <a:off x="1810208" y="985701"/>
            <a:ext cx="0" cy="1488472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hoek 42">
            <a:extLst>
              <a:ext uri="{FF2B5EF4-FFF2-40B4-BE49-F238E27FC236}">
                <a16:creationId xmlns:a16="http://schemas.microsoft.com/office/drawing/2014/main" id="{CC29629C-999D-FF07-8F69-6A5D38FA262A}"/>
              </a:ext>
            </a:extLst>
          </p:cNvPr>
          <p:cNvSpPr/>
          <p:nvPr/>
        </p:nvSpPr>
        <p:spPr>
          <a:xfrm>
            <a:off x="2376359" y="2482945"/>
            <a:ext cx="433132" cy="932154"/>
          </a:xfrm>
          <a:prstGeom prst="rect">
            <a:avLst/>
          </a:prstGeom>
          <a:pattFill prst="pct75">
            <a:fgClr>
              <a:srgbClr val="262429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73A907A3-F60B-DA88-F2BC-B061594DBF7C}"/>
              </a:ext>
            </a:extLst>
          </p:cNvPr>
          <p:cNvSpPr/>
          <p:nvPr/>
        </p:nvSpPr>
        <p:spPr>
          <a:xfrm>
            <a:off x="3905905" y="2482945"/>
            <a:ext cx="433132" cy="932154"/>
          </a:xfrm>
          <a:prstGeom prst="rect">
            <a:avLst/>
          </a:prstGeom>
          <a:pattFill prst="pct75">
            <a:fgClr>
              <a:srgbClr val="262429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4168ACFB-042C-5ECE-FE7E-7F69806E56F0}"/>
              </a:ext>
            </a:extLst>
          </p:cNvPr>
          <p:cNvSpPr/>
          <p:nvPr/>
        </p:nvSpPr>
        <p:spPr>
          <a:xfrm>
            <a:off x="2511750" y="2478184"/>
            <a:ext cx="145929" cy="929912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284C3F0E-F762-ABA7-477C-D066CCAEB291}"/>
              </a:ext>
            </a:extLst>
          </p:cNvPr>
          <p:cNvCxnSpPr>
            <a:cxnSpLocks/>
          </p:cNvCxnSpPr>
          <p:nvPr/>
        </p:nvCxnSpPr>
        <p:spPr>
          <a:xfrm>
            <a:off x="2524853" y="2478184"/>
            <a:ext cx="0" cy="9299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hoek 51">
            <a:extLst>
              <a:ext uri="{FF2B5EF4-FFF2-40B4-BE49-F238E27FC236}">
                <a16:creationId xmlns:a16="http://schemas.microsoft.com/office/drawing/2014/main" id="{CDC5630A-5108-C5E9-D668-8A72C74BA8EC}"/>
              </a:ext>
            </a:extLst>
          </p:cNvPr>
          <p:cNvSpPr/>
          <p:nvPr/>
        </p:nvSpPr>
        <p:spPr>
          <a:xfrm>
            <a:off x="4045689" y="2478185"/>
            <a:ext cx="145929" cy="93215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BECA0388-6746-2177-7637-A3AFE6469CA4}"/>
              </a:ext>
            </a:extLst>
          </p:cNvPr>
          <p:cNvCxnSpPr>
            <a:cxnSpLocks/>
          </p:cNvCxnSpPr>
          <p:nvPr/>
        </p:nvCxnSpPr>
        <p:spPr>
          <a:xfrm>
            <a:off x="4177069" y="2478184"/>
            <a:ext cx="0" cy="93215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7E6310E2-9C37-7684-1200-0A64A5A4E60C}"/>
              </a:ext>
            </a:extLst>
          </p:cNvPr>
          <p:cNvCxnSpPr>
            <a:cxnSpLocks/>
          </p:cNvCxnSpPr>
          <p:nvPr/>
        </p:nvCxnSpPr>
        <p:spPr>
          <a:xfrm flipH="1">
            <a:off x="4353919" y="2072117"/>
            <a:ext cx="328757" cy="53128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Rechte verbindingslijn 197">
            <a:extLst>
              <a:ext uri="{FF2B5EF4-FFF2-40B4-BE49-F238E27FC236}">
                <a16:creationId xmlns:a16="http://schemas.microsoft.com/office/drawing/2014/main" id="{94B0FE45-AE6C-A46A-D1CD-E109663FFC1C}"/>
              </a:ext>
            </a:extLst>
          </p:cNvPr>
          <p:cNvCxnSpPr>
            <a:cxnSpLocks/>
          </p:cNvCxnSpPr>
          <p:nvPr/>
        </p:nvCxnSpPr>
        <p:spPr>
          <a:xfrm flipH="1">
            <a:off x="1582649" y="985701"/>
            <a:ext cx="99006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Rechte verbindingslijn 210">
            <a:extLst>
              <a:ext uri="{FF2B5EF4-FFF2-40B4-BE49-F238E27FC236}">
                <a16:creationId xmlns:a16="http://schemas.microsoft.com/office/drawing/2014/main" id="{64C89367-F0F0-E858-DBBA-1CA0D86535A2}"/>
              </a:ext>
            </a:extLst>
          </p:cNvPr>
          <p:cNvCxnSpPr>
            <a:cxnSpLocks/>
          </p:cNvCxnSpPr>
          <p:nvPr/>
        </p:nvCxnSpPr>
        <p:spPr>
          <a:xfrm flipH="1">
            <a:off x="1582649" y="2475624"/>
            <a:ext cx="7924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Rechte verbindingslijn 212">
            <a:extLst>
              <a:ext uri="{FF2B5EF4-FFF2-40B4-BE49-F238E27FC236}">
                <a16:creationId xmlns:a16="http://schemas.microsoft.com/office/drawing/2014/main" id="{543B53E4-51DC-C5E5-4194-056081C6161E}"/>
              </a:ext>
            </a:extLst>
          </p:cNvPr>
          <p:cNvCxnSpPr>
            <a:cxnSpLocks/>
          </p:cNvCxnSpPr>
          <p:nvPr/>
        </p:nvCxnSpPr>
        <p:spPr>
          <a:xfrm flipH="1">
            <a:off x="1582649" y="3420573"/>
            <a:ext cx="99006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6" name="Afbeelding 215" descr="Afbeelding met meubels, tafel, ontwerp&#10;&#10;Automatisch gegenereerde beschrijving">
            <a:extLst>
              <a:ext uri="{FF2B5EF4-FFF2-40B4-BE49-F238E27FC236}">
                <a16:creationId xmlns:a16="http://schemas.microsoft.com/office/drawing/2014/main" id="{DCC0A11D-5F16-EDB3-EED1-0C9B6BBBB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7" t="18628" r="20255" b="10043"/>
          <a:stretch/>
        </p:blipFill>
        <p:spPr>
          <a:xfrm>
            <a:off x="160513" y="6996206"/>
            <a:ext cx="1942355" cy="2412573"/>
          </a:xfrm>
          <a:prstGeom prst="rect">
            <a:avLst/>
          </a:prstGeom>
        </p:spPr>
      </p:pic>
      <p:pic>
        <p:nvPicPr>
          <p:cNvPr id="220" name="Afbeelding 219" descr="Afbeelding met meubels, tafel, ontwerp, omlijsting&#10;&#10;Automatisch gegenereerde beschrijving">
            <a:extLst>
              <a:ext uri="{FF2B5EF4-FFF2-40B4-BE49-F238E27FC236}">
                <a16:creationId xmlns:a16="http://schemas.microsoft.com/office/drawing/2014/main" id="{91E0F408-5032-5359-14EE-30B766798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4342" r="38344" b="14090"/>
          <a:stretch/>
        </p:blipFill>
        <p:spPr>
          <a:xfrm>
            <a:off x="2014128" y="7078157"/>
            <a:ext cx="1989567" cy="2262026"/>
          </a:xfrm>
          <a:prstGeom prst="rect">
            <a:avLst/>
          </a:prstGeom>
        </p:spPr>
      </p:pic>
      <p:pic>
        <p:nvPicPr>
          <p:cNvPr id="8" name="Afbeelding 7" descr="Afbeelding met meubels, ontwerp, tafel, omlijsting&#10;&#10;Automatisch gegenereerde beschrijving">
            <a:extLst>
              <a:ext uri="{FF2B5EF4-FFF2-40B4-BE49-F238E27FC236}">
                <a16:creationId xmlns:a16="http://schemas.microsoft.com/office/drawing/2014/main" id="{40453751-DAD4-5F30-8ED9-27E99E991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r="27446"/>
          <a:stretch/>
        </p:blipFill>
        <p:spPr>
          <a:xfrm>
            <a:off x="4119317" y="6828525"/>
            <a:ext cx="2166260" cy="26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6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EBB82-5467-B222-2494-D901EC813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afel, ontwerp, meubels, omlijsting&#10;&#10;Automatisch gegenereerde beschrijving">
            <a:extLst>
              <a:ext uri="{FF2B5EF4-FFF2-40B4-BE49-F238E27FC236}">
                <a16:creationId xmlns:a16="http://schemas.microsoft.com/office/drawing/2014/main" id="{73D69EC3-A8C2-E839-5C4B-06823BA2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3" y="4965122"/>
            <a:ext cx="5623799" cy="449903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A739EB4-28C7-D1B4-EA70-AA1BE8F5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8529" r="5352" b="4879"/>
          <a:stretch/>
        </p:blipFill>
        <p:spPr>
          <a:xfrm>
            <a:off x="-21627" y="0"/>
            <a:ext cx="6901254" cy="393749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3CD3563-986C-C365-6D73-8FBAADCD3DAB}"/>
              </a:ext>
            </a:extLst>
          </p:cNvPr>
          <p:cNvSpPr txBox="1"/>
          <p:nvPr/>
        </p:nvSpPr>
        <p:spPr>
          <a:xfrm>
            <a:off x="209573" y="4290632"/>
            <a:ext cx="643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200">
                <a:solidFill>
                  <a:srgbClr val="FF0000"/>
                </a:solidFill>
                <a:latin typeface="Proxima Nova Alt Rg" panose="02000506030000020004" pitchFamily="50" charset="0"/>
              </a:rPr>
              <a:t>Support vélo </a:t>
            </a:r>
            <a:r>
              <a:rPr lang="nl-BE" sz="3200" dirty="0">
                <a:solidFill>
                  <a:srgbClr val="FF0000"/>
                </a:solidFill>
                <a:latin typeface="Proxima Nova Alt Rg" panose="02000506030000020004" pitchFamily="50" charset="0"/>
              </a:rPr>
              <a:t>rond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E9D71C7-6A8B-D3C4-FC63-4B14CC524645}"/>
              </a:ext>
            </a:extLst>
          </p:cNvPr>
          <p:cNvSpPr txBox="1"/>
          <p:nvPr/>
        </p:nvSpPr>
        <p:spPr>
          <a:xfrm>
            <a:off x="362174" y="9553876"/>
            <a:ext cx="5442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b="1" dirty="0">
                <a:solidFill>
                  <a:srgbClr val="FF0000"/>
                </a:solidFill>
                <a:latin typeface="Proxima Nova Rg" panose="02000506030000020004" pitchFamily="50" charset="0"/>
              </a:rPr>
              <a:t>1 </a:t>
            </a:r>
            <a:r>
              <a:rPr lang="nl-BE" sz="1050" b="1">
                <a:solidFill>
                  <a:srgbClr val="FF0000"/>
                </a:solidFill>
                <a:latin typeface="Proxima Nova Rg" panose="02000506030000020004" pitchFamily="50" charset="0"/>
              </a:rPr>
              <a:t>| </a:t>
            </a:r>
            <a:r>
              <a:rPr lang="nl-BE" sz="1050">
                <a:solidFill>
                  <a:srgbClr val="262429"/>
                </a:solidFill>
                <a:latin typeface="Proxima Nova Rg" panose="02000506030000020004" pitchFamily="50" charset="0"/>
              </a:rPr>
              <a:t>SUPPORT VELO</a:t>
            </a:r>
            <a:r>
              <a:rPr lang="nl-BE" sz="1050">
                <a:latin typeface="Proxima Nova Rg" panose="02000506030000020004" pitchFamily="50" charset="0"/>
              </a:rPr>
              <a:t> – rond – fiche technique 03-02-2025</a:t>
            </a:r>
            <a:endParaRPr lang="nl-BE" sz="1050" dirty="0">
              <a:latin typeface="Proxima Nova Rg" panose="02000506030000020004" pitchFamily="50" charset="0"/>
            </a:endParaRPr>
          </a:p>
        </p:txBody>
      </p:sp>
      <p:pic>
        <p:nvPicPr>
          <p:cNvPr id="11" name="Afbeelding 10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8488A970-7E6B-3F7D-0BF0-4B4C65546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99" y="9422592"/>
            <a:ext cx="895611" cy="439061"/>
          </a:xfrm>
          <a:prstGeom prst="rect">
            <a:avLst/>
          </a:prstGeom>
        </p:spPr>
      </p:pic>
      <p:sp>
        <p:nvSpPr>
          <p:cNvPr id="82" name="Tekstvak 81">
            <a:extLst>
              <a:ext uri="{FF2B5EF4-FFF2-40B4-BE49-F238E27FC236}">
                <a16:creationId xmlns:a16="http://schemas.microsoft.com/office/drawing/2014/main" id="{0E1C8724-D6DE-01DE-FE3B-2806FD5D7103}"/>
              </a:ext>
            </a:extLst>
          </p:cNvPr>
          <p:cNvSpPr txBox="1"/>
          <p:nvPr/>
        </p:nvSpPr>
        <p:spPr>
          <a:xfrm>
            <a:off x="1206406" y="4806207"/>
            <a:ext cx="54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>
                <a:latin typeface="Proxima Nova Rg" panose="02000506030000020004" pitchFamily="50" charset="0"/>
              </a:rPr>
              <a:t>A</a:t>
            </a:r>
            <a:r>
              <a:rPr lang="nl-BE">
                <a:latin typeface="Proxima Nova Rg" panose="02000506030000020004" pitchFamily="50" charset="0"/>
              </a:rPr>
              <a:t>vec ou sans barre</a:t>
            </a:r>
            <a:endParaRPr lang="nl-BE" dirty="0">
              <a:latin typeface="Proxima Nova Rg" panose="02000506030000020004" pitchFamily="50" charset="0"/>
            </a:endParaRPr>
          </a:p>
        </p:txBody>
      </p:sp>
      <p:pic>
        <p:nvPicPr>
          <p:cNvPr id="84" name="Afbeelding 8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EB033D65-3899-4390-DC09-1DA659A30131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304" y1="42872" x2="48304" y2="42872"/>
                        <a14:foregroundMark x1="47842" y1="37631" x2="47842" y2="37631"/>
                        <a14:foregroundMark x1="49435" y1="25472" x2="49435" y2="25472"/>
                        <a14:foregroundMark x1="50051" y1="24214" x2="50051" y2="24214"/>
                        <a14:foregroundMark x1="17009" y1="25157" x2="17009" y2="25157"/>
                        <a14:foregroundMark x1="16495" y1="25786" x2="16495" y2="25786"/>
                        <a14:foregroundMark x1="16495" y1="25786" x2="16495" y2="25786"/>
                        <a14:foregroundMark x1="16495" y1="25786" x2="16495" y2="25786"/>
                        <a14:foregroundMark x1="14234" y1="25786" x2="14234" y2="25786"/>
                        <a14:foregroundMark x1="25642" y1="26520" x2="25642" y2="26520"/>
                        <a14:foregroundMark x1="25642" y1="26520" x2="25642" y2="26520"/>
                        <a14:foregroundMark x1="25642" y1="26520" x2="25642" y2="26520"/>
                        <a14:foregroundMark x1="26002" y1="26520" x2="26002" y2="26520"/>
                        <a14:foregroundMark x1="28726" y1="27149" x2="28726" y2="27149"/>
                        <a14:foregroundMark x1="28726" y1="27149" x2="28726" y2="27149"/>
                        <a14:foregroundMark x1="29496" y1="28407" x2="29496" y2="28407"/>
                        <a14:foregroundMark x1="34481" y1="34382" x2="34481" y2="34382"/>
                        <a14:foregroundMark x1="34481" y1="34382" x2="34481" y2="34382"/>
                        <a14:foregroundMark x1="34481" y1="34382" x2="34481" y2="34382"/>
                        <a14:foregroundMark x1="42343" y1="39623" x2="42343" y2="39623"/>
                        <a14:foregroundMark x1="42343" y1="39623" x2="42343" y2="39623"/>
                        <a14:foregroundMark x1="32734" y1="66143" x2="32734" y2="66143"/>
                        <a14:foregroundMark x1="31603" y1="65828" x2="31603" y2="65828"/>
                        <a14:foregroundMark x1="31603" y1="65828" x2="31603" y2="65828"/>
                        <a14:foregroundMark x1="31603" y1="65828" x2="31603" y2="65828"/>
                        <a14:foregroundMark x1="40596" y1="68449" x2="40596" y2="68449"/>
                        <a14:foregroundMark x1="40596" y1="68449" x2="40596" y2="68449"/>
                        <a14:foregroundMark x1="46865" y1="69392" x2="46865" y2="69392"/>
                        <a14:foregroundMark x1="46865" y1="69392" x2="46865" y2="69392"/>
                        <a14:foregroundMark x1="57914" y1="61530" x2="57914" y2="61530"/>
                        <a14:foregroundMark x1="57914" y1="61530" x2="57914" y2="61530"/>
                        <a14:foregroundMark x1="61459" y1="65409" x2="61459" y2="65409"/>
                        <a14:foregroundMark x1="61459" y1="65409" x2="61459" y2="65409"/>
                        <a14:foregroundMark x1="61614" y1="65409" x2="61614" y2="65409"/>
                        <a14:foregroundMark x1="67729" y1="59853" x2="67729" y2="59853"/>
                        <a14:foregroundMark x1="67729" y1="59853" x2="67729" y2="59853"/>
                        <a14:foregroundMark x1="48304" y1="27149" x2="48304" y2="27149"/>
                        <a14:foregroundMark x1="48304" y1="25786" x2="48304" y2="25786"/>
                        <a14:foregroundMark x1="48613" y1="25786" x2="48613" y2="25786"/>
                        <a14:foregroundMark x1="34327" y1="35115" x2="34327" y2="35115"/>
                        <a14:backgroundMark x1="69990" y1="37317" x2="69990" y2="37317"/>
                        <a14:backgroundMark x1="50771" y1="25786" x2="50771" y2="25786"/>
                        <a14:backgroundMark x1="49743" y1="22642" x2="49743" y2="22642"/>
                        <a14:backgroundMark x1="49743" y1="23690" x2="49743" y2="23690"/>
                        <a14:backgroundMark x1="49743" y1="24738" x2="49743" y2="24738"/>
                        <a14:backgroundMark x1="49743" y1="24738" x2="49743" y2="24738"/>
                        <a14:backgroundMark x1="48304" y1="26415" x2="48304" y2="26415"/>
                        <a14:backgroundMark x1="49332" y1="25472" x2="49332" y2="25472"/>
                        <a14:backgroundMark x1="48510" y1="25262" x2="48510" y2="25262"/>
                        <a14:backgroundMark x1="48613" y1="25681" x2="48613" y2="25681"/>
                        <a14:backgroundMark x1="48613" y1="26939" x2="48613" y2="26939"/>
                        <a14:backgroundMark x1="48407" y1="27149" x2="48407" y2="27149"/>
                        <a14:backgroundMark x1="49949" y1="24738" x2="49949" y2="24738"/>
                        <a14:backgroundMark x1="49794" y1="24319" x2="49794" y2="24319"/>
                        <a14:backgroundMark x1="50051" y1="24004" x2="50051" y2="24004"/>
                        <a14:backgroundMark x1="49435" y1="25472" x2="49435" y2="25472"/>
                        <a14:backgroundMark x1="48407" y1="25681" x2="48407" y2="25681"/>
                        <a14:backgroundMark x1="48304" y1="27673" x2="48304" y2="27673"/>
                        <a14:backgroundMark x1="48304" y1="26205" x2="48304" y2="26205"/>
                        <a14:backgroundMark x1="48304" y1="25262" x2="48304" y2="25262"/>
                        <a14:backgroundMark x1="48150" y1="25681" x2="48150" y2="25681"/>
                        <a14:backgroundMark x1="48613" y1="26205" x2="48613" y2="26205"/>
                        <a14:backgroundMark x1="48304" y1="27149" x2="48304" y2="27149"/>
                        <a14:backgroundMark x1="49949" y1="24319" x2="49949" y2="24319"/>
                        <a14:backgroundMark x1="48304" y1="25472" x2="48304" y2="25472"/>
                        <a14:backgroundMark x1="49949" y1="24004" x2="49949" y2="24004"/>
                        <a14:backgroundMark x1="50051" y1="24319" x2="50051" y2="24319"/>
                        <a14:backgroundMark x1="48407" y1="26205" x2="48407" y2="26205"/>
                        <a14:backgroundMark x1="48150" y1="25996" x2="48150" y2="25996"/>
                        <a14:backgroundMark x1="48407" y1="25681" x2="48407" y2="25681"/>
                        <a14:backgroundMark x1="48304" y1="25996" x2="48304" y2="25996"/>
                        <a14:backgroundMark x1="48150" y1="25996" x2="48150" y2="25996"/>
                        <a14:backgroundMark x1="48510" y1="25262" x2="48510" y2="25262"/>
                      </a14:backgroundRemoval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4"/>
            <a:ext cx="2661963" cy="1304991"/>
          </a:xfrm>
          <a:prstGeom prst="rect">
            <a:avLst/>
          </a:prstGeom>
        </p:spPr>
      </p:pic>
      <p:pic>
        <p:nvPicPr>
          <p:cNvPr id="85" name="Afbeelding 8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D47B077-F3F9-C4D6-475A-5C4747F26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2127" y1="39937" x2="12127" y2="39937"/>
                        <a14:foregroundMark x1="12127" y1="34277" x2="12127" y2="34277"/>
                        <a14:foregroundMark x1="12127" y1="34277" x2="12127" y2="34277"/>
                        <a14:foregroundMark x1="27903" y1="46226" x2="27903" y2="46226"/>
                        <a14:foregroundMark x1="27903" y1="46226" x2="27903" y2="46226"/>
                        <a14:foregroundMark x1="34378" y1="37421" x2="34378" y2="37421"/>
                        <a14:foregroundMark x1="34378" y1="37421" x2="34378" y2="37421"/>
                        <a14:foregroundMark x1="46711" y1="39937" x2="46711" y2="39937"/>
                        <a14:foregroundMark x1="46711" y1="39937" x2="46711" y2="39937"/>
                        <a14:foregroundMark x1="46711" y1="36792" x2="46711" y2="36792"/>
                        <a14:foregroundMark x1="46711" y1="36792" x2="46711" y2="36792"/>
                        <a14:foregroundMark x1="42086" y1="40566" x2="42086" y2="40566"/>
                        <a14:foregroundMark x1="42086" y1="40566" x2="42086" y2="40566"/>
                        <a14:foregroundMark x1="55087" y1="36792" x2="55087" y2="36792"/>
                        <a14:foregroundMark x1="55087" y1="36792" x2="55087" y2="36792"/>
                        <a14:foregroundMark x1="61254" y1="30503" x2="61254" y2="30503"/>
                        <a14:foregroundMark x1="61254" y1="30503" x2="61254" y2="30503"/>
                        <a14:foregroundMark x1="65570" y1="35535" x2="65570" y2="35535"/>
                        <a14:foregroundMark x1="65570" y1="35535" x2="65570" y2="35535"/>
                        <a14:foregroundMark x1="77903" y1="38679" x2="77903" y2="38679"/>
                        <a14:foregroundMark x1="77903" y1="38679" x2="77903" y2="38679"/>
                        <a14:foregroundMark x1="86896" y1="31761" x2="86896" y2="31761"/>
                        <a14:foregroundMark x1="86896" y1="31761" x2="86896" y2="31761"/>
                        <a14:foregroundMark x1="68037" y1="60692" x2="68037" y2="60692"/>
                        <a14:foregroundMark x1="68037" y1="60692" x2="68037" y2="60692"/>
                        <a14:foregroundMark x1="68037" y1="55031" x2="68037" y2="55031"/>
                        <a14:foregroundMark x1="68037" y1="55031" x2="68037" y2="55031"/>
                        <a14:foregroundMark x1="60329" y1="55660" x2="60329" y2="55660"/>
                        <a14:foregroundMark x1="60329" y1="55031" x2="60329" y2="55031"/>
                        <a14:foregroundMark x1="59404" y1="55031" x2="59404" y2="55031"/>
                        <a14:foregroundMark x1="59404" y1="55031" x2="59404" y2="55031"/>
                        <a14:foregroundMark x1="46711" y1="69602" x2="46711" y2="69602"/>
                        <a14:foregroundMark x1="46711" y1="69602" x2="46711" y2="69602"/>
                        <a14:foregroundMark x1="39928" y1="67715" x2="39928" y2="67715"/>
                        <a14:foregroundMark x1="39928" y1="67715" x2="39928" y2="67715"/>
                        <a14:foregroundMark x1="25437" y1="45597" x2="25437" y2="45597"/>
                        <a14:foregroundMark x1="25437" y1="45597" x2="25437" y2="4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74" t="20925" r="-325" b="50596"/>
          <a:stretch/>
        </p:blipFill>
        <p:spPr>
          <a:xfrm>
            <a:off x="1434101" y="316576"/>
            <a:ext cx="1398773" cy="39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0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D9FDE-A5D5-4997-8D8A-0BD778EF1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EE183E5B-983F-00D5-4ADC-ADD6F3BB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052" y="1864088"/>
            <a:ext cx="2966758" cy="3251242"/>
          </a:xfrm>
          <a:prstGeom prst="rect">
            <a:avLst/>
          </a:prstGeom>
        </p:spPr>
      </p:pic>
      <p:sp>
        <p:nvSpPr>
          <p:cNvPr id="257" name="Tekstvak 256">
            <a:extLst>
              <a:ext uri="{FF2B5EF4-FFF2-40B4-BE49-F238E27FC236}">
                <a16:creationId xmlns:a16="http://schemas.microsoft.com/office/drawing/2014/main" id="{1497BC03-2B61-FAB1-4571-250634E1F90F}"/>
              </a:ext>
            </a:extLst>
          </p:cNvPr>
          <p:cNvSpPr txBox="1"/>
          <p:nvPr/>
        </p:nvSpPr>
        <p:spPr>
          <a:xfrm rot="16200000">
            <a:off x="1471478" y="2319306"/>
            <a:ext cx="722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>
                <a:latin typeface="Proxima Nova Rg" panose="02000506030000020004" pitchFamily="50" charset="0"/>
              </a:rPr>
              <a:t>30 cm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D3ABC0A-2CA5-C9EE-0F15-DD644B5BB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229" y="1736012"/>
            <a:ext cx="1914120" cy="402417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5DC9D6B-7977-1DAB-6D06-01D82DB55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740" y="1232217"/>
            <a:ext cx="2703069" cy="804153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A38340A8-00B1-13DE-3938-675DEC547AB8}"/>
              </a:ext>
            </a:extLst>
          </p:cNvPr>
          <p:cNvSpPr txBox="1"/>
          <p:nvPr/>
        </p:nvSpPr>
        <p:spPr>
          <a:xfrm>
            <a:off x="287507" y="355864"/>
            <a:ext cx="1609532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FF0000"/>
                </a:solidFill>
                <a:latin typeface="Proxima Nova Rg" panose="02000506030000020004" pitchFamily="50" charset="0"/>
              </a:rPr>
              <a:t>d</a:t>
            </a:r>
            <a:r>
              <a:rPr lang="nl-BE" sz="1400">
                <a:solidFill>
                  <a:srgbClr val="FF0000"/>
                </a:solidFill>
                <a:latin typeface="Proxima Nova Rg" panose="02000506030000020004" pitchFamily="50" charset="0"/>
              </a:rPr>
              <a:t>imensions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210" name="Rechte verbindingslijn 209">
            <a:extLst>
              <a:ext uri="{FF2B5EF4-FFF2-40B4-BE49-F238E27FC236}">
                <a16:creationId xmlns:a16="http://schemas.microsoft.com/office/drawing/2014/main" id="{163336A7-48F8-EEFD-1BB2-5A89B97807C8}"/>
              </a:ext>
            </a:extLst>
          </p:cNvPr>
          <p:cNvCxnSpPr>
            <a:cxnSpLocks/>
          </p:cNvCxnSpPr>
          <p:nvPr/>
        </p:nvCxnSpPr>
        <p:spPr>
          <a:xfrm>
            <a:off x="1368912" y="509752"/>
            <a:ext cx="522143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A63A115-3C64-B6D3-C71B-D3F432C86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99" y="9422592"/>
            <a:ext cx="895611" cy="43906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1DDAA50-41A2-CC65-E717-54E3C02D6775}"/>
              </a:ext>
            </a:extLst>
          </p:cNvPr>
          <p:cNvSpPr txBox="1"/>
          <p:nvPr/>
        </p:nvSpPr>
        <p:spPr>
          <a:xfrm>
            <a:off x="362174" y="7593025"/>
            <a:ext cx="1942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FF0000"/>
                </a:solidFill>
                <a:latin typeface="Proxima Nova Rg" panose="02000506030000020004" pitchFamily="50" charset="0"/>
              </a:rPr>
              <a:t>couleurs disponibles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6E8C45C-5C5F-11CD-0A2D-0C02ABB4CE5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304532" y="7741126"/>
            <a:ext cx="4285819" cy="57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hthoek 14">
            <a:extLst>
              <a:ext uri="{FF2B5EF4-FFF2-40B4-BE49-F238E27FC236}">
                <a16:creationId xmlns:a16="http://schemas.microsoft.com/office/drawing/2014/main" id="{06668807-51EA-B75C-CE85-120A41E32C3C}"/>
              </a:ext>
            </a:extLst>
          </p:cNvPr>
          <p:cNvSpPr/>
          <p:nvPr/>
        </p:nvSpPr>
        <p:spPr>
          <a:xfrm>
            <a:off x="1615598" y="8294975"/>
            <a:ext cx="350729" cy="3507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89E37E0-1926-EFBA-0212-8A5E017E0824}"/>
              </a:ext>
            </a:extLst>
          </p:cNvPr>
          <p:cNvSpPr/>
          <p:nvPr/>
        </p:nvSpPr>
        <p:spPr>
          <a:xfrm>
            <a:off x="4149340" y="8294975"/>
            <a:ext cx="350729" cy="350729"/>
          </a:xfrm>
          <a:prstGeom prst="rect">
            <a:avLst/>
          </a:prstGeom>
          <a:solidFill>
            <a:srgbClr val="BB9D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12CDEF2-2323-6252-8ED8-7F943D024175}"/>
              </a:ext>
            </a:extLst>
          </p:cNvPr>
          <p:cNvSpPr/>
          <p:nvPr/>
        </p:nvSpPr>
        <p:spPr>
          <a:xfrm>
            <a:off x="2850484" y="8285952"/>
            <a:ext cx="350729" cy="350729"/>
          </a:xfrm>
          <a:prstGeom prst="rect">
            <a:avLst/>
          </a:prstGeom>
          <a:solidFill>
            <a:srgbClr val="2624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DC0F9AA-C96A-5D54-8863-9C0448395041}"/>
              </a:ext>
            </a:extLst>
          </p:cNvPr>
          <p:cNvSpPr txBox="1"/>
          <p:nvPr/>
        </p:nvSpPr>
        <p:spPr>
          <a:xfrm>
            <a:off x="1965507" y="8314652"/>
            <a:ext cx="888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latin typeface="Proxima Nova Rg" panose="02000506030000020004" pitchFamily="50" charset="0"/>
              </a:rPr>
              <a:t>Ash</a:t>
            </a:r>
            <a:r>
              <a:rPr lang="nl-BE" sz="1200" dirty="0">
                <a:latin typeface="Proxima Nova Rg" panose="02000506030000020004" pitchFamily="50" charset="0"/>
              </a:rPr>
              <a:t> </a:t>
            </a:r>
            <a:r>
              <a:rPr lang="nl-BE" sz="1200" dirty="0" err="1">
                <a:latin typeface="Proxima Nova Rg" panose="02000506030000020004" pitchFamily="50" charset="0"/>
              </a:rPr>
              <a:t>Grey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F97D233-1480-655B-F812-B19D195506F9}"/>
              </a:ext>
            </a:extLst>
          </p:cNvPr>
          <p:cNvSpPr txBox="1"/>
          <p:nvPr/>
        </p:nvSpPr>
        <p:spPr>
          <a:xfrm>
            <a:off x="4499248" y="8314652"/>
            <a:ext cx="1125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latin typeface="Proxima Nova Rg" panose="02000506030000020004" pitchFamily="50" charset="0"/>
              </a:rPr>
              <a:t>Sand Beige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A490254-F623-3632-DFED-457954CEA40D}"/>
              </a:ext>
            </a:extLst>
          </p:cNvPr>
          <p:cNvSpPr txBox="1"/>
          <p:nvPr/>
        </p:nvSpPr>
        <p:spPr>
          <a:xfrm>
            <a:off x="3212576" y="8314652"/>
            <a:ext cx="1113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latin typeface="Proxima Nova Rg" panose="02000506030000020004" pitchFamily="50" charset="0"/>
              </a:rPr>
              <a:t>Ural</a:t>
            </a:r>
            <a:r>
              <a:rPr lang="nl-BE" sz="1200" dirty="0">
                <a:latin typeface="Proxima Nova Rg" panose="02000506030000020004" pitchFamily="50" charset="0"/>
              </a:rPr>
              <a:t> Black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B1A4268-9499-0E82-9FDF-7A4522810DA5}"/>
              </a:ext>
            </a:extLst>
          </p:cNvPr>
          <p:cNvSpPr txBox="1"/>
          <p:nvPr/>
        </p:nvSpPr>
        <p:spPr>
          <a:xfrm>
            <a:off x="362174" y="9553876"/>
            <a:ext cx="5442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b="1" dirty="0">
                <a:solidFill>
                  <a:srgbClr val="FF0000"/>
                </a:solidFill>
                <a:latin typeface="Proxima Nova Rg" panose="02000506030000020004" pitchFamily="50" charset="0"/>
              </a:rPr>
              <a:t>2 </a:t>
            </a:r>
            <a:r>
              <a:rPr lang="nl-BE" sz="1050" b="1">
                <a:solidFill>
                  <a:srgbClr val="FF0000"/>
                </a:solidFill>
                <a:latin typeface="Proxima Nova Rg" panose="02000506030000020004" pitchFamily="50" charset="0"/>
              </a:rPr>
              <a:t>| </a:t>
            </a:r>
            <a:r>
              <a:rPr lang="nl-BE" sz="1050">
                <a:solidFill>
                  <a:srgbClr val="262429"/>
                </a:solidFill>
                <a:latin typeface="Proxima Nova Rg" panose="02000506030000020004" pitchFamily="50" charset="0"/>
              </a:rPr>
              <a:t>SUPPORT VELO</a:t>
            </a:r>
            <a:r>
              <a:rPr lang="nl-BE" sz="1050">
                <a:latin typeface="Proxima Nova Rg" panose="02000506030000020004" pitchFamily="50" charset="0"/>
              </a:rPr>
              <a:t> – rond – fiche technique 03-02-2025</a:t>
            </a:r>
            <a:endParaRPr lang="nl-BE" sz="1050" dirty="0">
              <a:latin typeface="Proxima Nova Rg" panose="02000506030000020004" pitchFamily="50" charset="0"/>
            </a:endParaRPr>
          </a:p>
        </p:txBody>
      </p:sp>
      <p:cxnSp>
        <p:nvCxnSpPr>
          <p:cNvPr id="226" name="Rechte verbindingslijn 225">
            <a:extLst>
              <a:ext uri="{FF2B5EF4-FFF2-40B4-BE49-F238E27FC236}">
                <a16:creationId xmlns:a16="http://schemas.microsoft.com/office/drawing/2014/main" id="{E9F3BD5B-750B-0845-3028-CB57529AF234}"/>
              </a:ext>
            </a:extLst>
          </p:cNvPr>
          <p:cNvCxnSpPr>
            <a:cxnSpLocks/>
          </p:cNvCxnSpPr>
          <p:nvPr/>
        </p:nvCxnSpPr>
        <p:spPr>
          <a:xfrm flipV="1">
            <a:off x="2136958" y="1262285"/>
            <a:ext cx="0" cy="3795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Rechte verbindingslijn 227">
            <a:extLst>
              <a:ext uri="{FF2B5EF4-FFF2-40B4-BE49-F238E27FC236}">
                <a16:creationId xmlns:a16="http://schemas.microsoft.com/office/drawing/2014/main" id="{D61E033A-4AB2-5276-64AE-B937D06B01A3}"/>
              </a:ext>
            </a:extLst>
          </p:cNvPr>
          <p:cNvCxnSpPr>
            <a:cxnSpLocks/>
          </p:cNvCxnSpPr>
          <p:nvPr/>
        </p:nvCxnSpPr>
        <p:spPr>
          <a:xfrm>
            <a:off x="2140516" y="1363536"/>
            <a:ext cx="214860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kstvak 228">
            <a:extLst>
              <a:ext uri="{FF2B5EF4-FFF2-40B4-BE49-F238E27FC236}">
                <a16:creationId xmlns:a16="http://schemas.microsoft.com/office/drawing/2014/main" id="{2C1B8245-13B2-C179-F852-0CF50A9C6C86}"/>
              </a:ext>
            </a:extLst>
          </p:cNvPr>
          <p:cNvSpPr txBox="1"/>
          <p:nvPr/>
        </p:nvSpPr>
        <p:spPr>
          <a:xfrm>
            <a:off x="2704857" y="1130328"/>
            <a:ext cx="853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>
                <a:latin typeface="Proxima Nova Rg" panose="02000506030000020004" pitchFamily="50" charset="0"/>
              </a:rPr>
              <a:t>90 cm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F4B3B8E-44EC-3D47-ABD9-702B5C1FFC45}"/>
              </a:ext>
            </a:extLst>
          </p:cNvPr>
          <p:cNvSpPr txBox="1"/>
          <p:nvPr/>
        </p:nvSpPr>
        <p:spPr>
          <a:xfrm>
            <a:off x="377070" y="5847581"/>
            <a:ext cx="1942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FF0000"/>
                </a:solidFill>
                <a:latin typeface="Proxima Nova Rg" panose="02000506030000020004" pitchFamily="50" charset="0"/>
              </a:rPr>
              <a:t>variantes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F6A2C771-50BF-B064-D4E2-08A359573EE9}"/>
              </a:ext>
            </a:extLst>
          </p:cNvPr>
          <p:cNvCxnSpPr>
            <a:cxnSpLocks/>
          </p:cNvCxnSpPr>
          <p:nvPr/>
        </p:nvCxnSpPr>
        <p:spPr>
          <a:xfrm>
            <a:off x="1368912" y="5995682"/>
            <a:ext cx="523633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D12B37FB-086E-FB0A-819C-572D29338CCF}"/>
              </a:ext>
            </a:extLst>
          </p:cNvPr>
          <p:cNvCxnSpPr>
            <a:cxnSpLocks/>
          </p:cNvCxnSpPr>
          <p:nvPr/>
        </p:nvCxnSpPr>
        <p:spPr>
          <a:xfrm flipV="1">
            <a:off x="5792857" y="2115286"/>
            <a:ext cx="0" cy="29677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Rechte verbindingslijn 191">
            <a:extLst>
              <a:ext uri="{FF2B5EF4-FFF2-40B4-BE49-F238E27FC236}">
                <a16:creationId xmlns:a16="http://schemas.microsoft.com/office/drawing/2014/main" id="{83287A05-7124-77D5-C4C9-0AF767BA41D0}"/>
              </a:ext>
            </a:extLst>
          </p:cNvPr>
          <p:cNvCxnSpPr>
            <a:cxnSpLocks/>
          </p:cNvCxnSpPr>
          <p:nvPr/>
        </p:nvCxnSpPr>
        <p:spPr>
          <a:xfrm flipH="1">
            <a:off x="1766796" y="1752955"/>
            <a:ext cx="4960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Rechte verbindingslijn 193">
            <a:extLst>
              <a:ext uri="{FF2B5EF4-FFF2-40B4-BE49-F238E27FC236}">
                <a16:creationId xmlns:a16="http://schemas.microsoft.com/office/drawing/2014/main" id="{E3A8AB1D-FDCC-4E0A-E50C-1D50B5E1BC95}"/>
              </a:ext>
            </a:extLst>
          </p:cNvPr>
          <p:cNvCxnSpPr>
            <a:cxnSpLocks/>
          </p:cNvCxnSpPr>
          <p:nvPr/>
        </p:nvCxnSpPr>
        <p:spPr>
          <a:xfrm flipH="1">
            <a:off x="1766796" y="1556497"/>
            <a:ext cx="4960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Rechte verbindingslijn 194">
            <a:extLst>
              <a:ext uri="{FF2B5EF4-FFF2-40B4-BE49-F238E27FC236}">
                <a16:creationId xmlns:a16="http://schemas.microsoft.com/office/drawing/2014/main" id="{CE310498-3D5D-CDB2-356C-2CA028D9AF4B}"/>
              </a:ext>
            </a:extLst>
          </p:cNvPr>
          <p:cNvCxnSpPr>
            <a:cxnSpLocks/>
          </p:cNvCxnSpPr>
          <p:nvPr/>
        </p:nvCxnSpPr>
        <p:spPr>
          <a:xfrm flipV="1">
            <a:off x="1937165" y="819377"/>
            <a:ext cx="0" cy="9428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kstvak 195">
            <a:extLst>
              <a:ext uri="{FF2B5EF4-FFF2-40B4-BE49-F238E27FC236}">
                <a16:creationId xmlns:a16="http://schemas.microsoft.com/office/drawing/2014/main" id="{2B96EEE9-618B-11EC-1ABE-E9EABED9825D}"/>
              </a:ext>
            </a:extLst>
          </p:cNvPr>
          <p:cNvSpPr txBox="1"/>
          <p:nvPr/>
        </p:nvSpPr>
        <p:spPr>
          <a:xfrm rot="16200000">
            <a:off x="1494775" y="1057279"/>
            <a:ext cx="722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>
                <a:latin typeface="Proxima Nova Rg" panose="02000506030000020004" pitchFamily="50" charset="0"/>
              </a:rPr>
              <a:t>Ø 8 cm</a:t>
            </a:r>
          </a:p>
        </p:txBody>
      </p:sp>
      <p:sp>
        <p:nvSpPr>
          <p:cNvPr id="266" name="Tekstvak 265">
            <a:extLst>
              <a:ext uri="{FF2B5EF4-FFF2-40B4-BE49-F238E27FC236}">
                <a16:creationId xmlns:a16="http://schemas.microsoft.com/office/drawing/2014/main" id="{4A6BFE85-30D5-B9E6-4EBD-6AB158A5FA98}"/>
              </a:ext>
            </a:extLst>
          </p:cNvPr>
          <p:cNvSpPr txBox="1"/>
          <p:nvPr/>
        </p:nvSpPr>
        <p:spPr>
          <a:xfrm>
            <a:off x="748101" y="6419264"/>
            <a:ext cx="2727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Proxima Nova Rg" panose="02000506030000020004" pitchFamily="50" charset="0"/>
              </a:rPr>
              <a:t>Sans barre inox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5E45837-8698-84DE-222F-5CEB7AAD6032}"/>
              </a:ext>
            </a:extLst>
          </p:cNvPr>
          <p:cNvSpPr txBox="1"/>
          <p:nvPr/>
        </p:nvSpPr>
        <p:spPr>
          <a:xfrm>
            <a:off x="2824714" y="6409474"/>
            <a:ext cx="7757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Proxima Nova Rg" panose="02000506030000020004" pitchFamily="50" charset="0"/>
              </a:rPr>
              <a:t>17 kg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DD5CE63D-8E0C-05ED-ADEF-9999BF89F9DF}"/>
              </a:ext>
            </a:extLst>
          </p:cNvPr>
          <p:cNvSpPr txBox="1"/>
          <p:nvPr/>
        </p:nvSpPr>
        <p:spPr>
          <a:xfrm>
            <a:off x="2824714" y="6832741"/>
            <a:ext cx="7757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Proxima Nova Rg" panose="02000506030000020004" pitchFamily="50" charset="0"/>
              </a:rPr>
              <a:t>18,2 kg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F15B9A71-0EFC-7637-B393-77E85B9BBE94}"/>
              </a:ext>
            </a:extLst>
          </p:cNvPr>
          <p:cNvSpPr txBox="1"/>
          <p:nvPr/>
        </p:nvSpPr>
        <p:spPr>
          <a:xfrm>
            <a:off x="748101" y="6842818"/>
            <a:ext cx="2604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Proxima Nova Rg" panose="02000506030000020004" pitchFamily="50" charset="0"/>
              </a:rPr>
              <a:t>Avec barre inox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626E5973-083A-C71A-1607-310B18661B9B}"/>
              </a:ext>
            </a:extLst>
          </p:cNvPr>
          <p:cNvCxnSpPr>
            <a:cxnSpLocks/>
          </p:cNvCxnSpPr>
          <p:nvPr/>
        </p:nvCxnSpPr>
        <p:spPr>
          <a:xfrm>
            <a:off x="723331" y="3980176"/>
            <a:ext cx="50373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vak 49">
            <a:extLst>
              <a:ext uri="{FF2B5EF4-FFF2-40B4-BE49-F238E27FC236}">
                <a16:creationId xmlns:a16="http://schemas.microsoft.com/office/drawing/2014/main" id="{0C38EA99-9205-C7CA-FF13-DD0EC6969EEC}"/>
              </a:ext>
            </a:extLst>
          </p:cNvPr>
          <p:cNvSpPr txBox="1"/>
          <p:nvPr/>
        </p:nvSpPr>
        <p:spPr>
          <a:xfrm>
            <a:off x="664952" y="3700931"/>
            <a:ext cx="1040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>
                <a:latin typeface="Proxima Nova Rg" panose="02000506030000020004" pitchFamily="50" charset="0"/>
              </a:rPr>
              <a:t>niveau sol</a:t>
            </a:r>
            <a:endParaRPr lang="nl-BE" sz="1200" dirty="0">
              <a:latin typeface="Proxima Nova Rg" panose="02000506030000020004" pitchFamily="50" charset="0"/>
            </a:endParaRPr>
          </a:p>
        </p:txBody>
      </p: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6793FB7E-9804-55FB-0741-A30FC1600F94}"/>
              </a:ext>
            </a:extLst>
          </p:cNvPr>
          <p:cNvCxnSpPr>
            <a:cxnSpLocks/>
          </p:cNvCxnSpPr>
          <p:nvPr/>
        </p:nvCxnSpPr>
        <p:spPr>
          <a:xfrm>
            <a:off x="5405967" y="2104229"/>
            <a:ext cx="8289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50BC92C9-CD97-C148-F00A-8B092A51BF54}"/>
              </a:ext>
            </a:extLst>
          </p:cNvPr>
          <p:cNvCxnSpPr>
            <a:cxnSpLocks/>
          </p:cNvCxnSpPr>
          <p:nvPr/>
        </p:nvCxnSpPr>
        <p:spPr>
          <a:xfrm>
            <a:off x="5542934" y="3980176"/>
            <a:ext cx="4347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809CA0E8-A6B1-16E0-51AF-95CB333971B6}"/>
              </a:ext>
            </a:extLst>
          </p:cNvPr>
          <p:cNvCxnSpPr>
            <a:cxnSpLocks/>
          </p:cNvCxnSpPr>
          <p:nvPr/>
        </p:nvCxnSpPr>
        <p:spPr>
          <a:xfrm>
            <a:off x="5514507" y="5094048"/>
            <a:ext cx="7707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Rechte verbindingslijn 197">
            <a:extLst>
              <a:ext uri="{FF2B5EF4-FFF2-40B4-BE49-F238E27FC236}">
                <a16:creationId xmlns:a16="http://schemas.microsoft.com/office/drawing/2014/main" id="{30E6ED44-EBB6-9B9E-EA41-B9977F370F8B}"/>
              </a:ext>
            </a:extLst>
          </p:cNvPr>
          <p:cNvCxnSpPr>
            <a:cxnSpLocks/>
          </p:cNvCxnSpPr>
          <p:nvPr/>
        </p:nvCxnSpPr>
        <p:spPr>
          <a:xfrm flipV="1">
            <a:off x="6098856" y="2115286"/>
            <a:ext cx="0" cy="29677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kstvak 210">
            <a:extLst>
              <a:ext uri="{FF2B5EF4-FFF2-40B4-BE49-F238E27FC236}">
                <a16:creationId xmlns:a16="http://schemas.microsoft.com/office/drawing/2014/main" id="{879D366B-4C5B-4FCF-587E-F1C94E5B2602}"/>
              </a:ext>
            </a:extLst>
          </p:cNvPr>
          <p:cNvSpPr txBox="1"/>
          <p:nvPr/>
        </p:nvSpPr>
        <p:spPr>
          <a:xfrm rot="5400000">
            <a:off x="5877530" y="3495078"/>
            <a:ext cx="714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50" dirty="0">
                <a:latin typeface="Proxima Nova Rg" panose="02000506030000020004" pitchFamily="50" charset="0"/>
              </a:rPr>
              <a:t>120 cm</a:t>
            </a:r>
          </a:p>
        </p:txBody>
      </p:sp>
      <p:sp>
        <p:nvSpPr>
          <p:cNvPr id="213" name="Tekstvak 212">
            <a:extLst>
              <a:ext uri="{FF2B5EF4-FFF2-40B4-BE49-F238E27FC236}">
                <a16:creationId xmlns:a16="http://schemas.microsoft.com/office/drawing/2014/main" id="{9A96E3B0-1E29-D078-625C-D5DFEB4C84F6}"/>
              </a:ext>
            </a:extLst>
          </p:cNvPr>
          <p:cNvSpPr txBox="1"/>
          <p:nvPr/>
        </p:nvSpPr>
        <p:spPr>
          <a:xfrm rot="5400000">
            <a:off x="5550057" y="3030051"/>
            <a:ext cx="714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50" dirty="0">
                <a:latin typeface="Proxima Nova Rg" panose="02000506030000020004" pitchFamily="50" charset="0"/>
              </a:rPr>
              <a:t>80 cm</a:t>
            </a:r>
          </a:p>
        </p:txBody>
      </p:sp>
      <p:sp>
        <p:nvSpPr>
          <p:cNvPr id="215" name="Tekstvak 214">
            <a:extLst>
              <a:ext uri="{FF2B5EF4-FFF2-40B4-BE49-F238E27FC236}">
                <a16:creationId xmlns:a16="http://schemas.microsoft.com/office/drawing/2014/main" id="{8BC23E21-1FB7-A787-E59E-EFB703A82A9D}"/>
              </a:ext>
            </a:extLst>
          </p:cNvPr>
          <p:cNvSpPr txBox="1"/>
          <p:nvPr/>
        </p:nvSpPr>
        <p:spPr>
          <a:xfrm rot="5400000">
            <a:off x="5550057" y="4310043"/>
            <a:ext cx="714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50" dirty="0">
                <a:latin typeface="Proxima Nova Rg" panose="02000506030000020004" pitchFamily="50" charset="0"/>
              </a:rPr>
              <a:t>40 cm</a:t>
            </a:r>
          </a:p>
        </p:txBody>
      </p:sp>
      <p:cxnSp>
        <p:nvCxnSpPr>
          <p:cNvPr id="219" name="Rechte verbindingslijn 218">
            <a:extLst>
              <a:ext uri="{FF2B5EF4-FFF2-40B4-BE49-F238E27FC236}">
                <a16:creationId xmlns:a16="http://schemas.microsoft.com/office/drawing/2014/main" id="{A2E476A7-7A7F-433A-2B7B-E83DF237904C}"/>
              </a:ext>
            </a:extLst>
          </p:cNvPr>
          <p:cNvCxnSpPr>
            <a:cxnSpLocks/>
          </p:cNvCxnSpPr>
          <p:nvPr/>
        </p:nvCxnSpPr>
        <p:spPr>
          <a:xfrm flipV="1">
            <a:off x="4289121" y="1262285"/>
            <a:ext cx="0" cy="3795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Rechte verbindingslijn 231">
            <a:extLst>
              <a:ext uri="{FF2B5EF4-FFF2-40B4-BE49-F238E27FC236}">
                <a16:creationId xmlns:a16="http://schemas.microsoft.com/office/drawing/2014/main" id="{0E72DF7A-F985-E2F1-4CF9-AB441986CE4D}"/>
              </a:ext>
            </a:extLst>
          </p:cNvPr>
          <p:cNvCxnSpPr>
            <a:cxnSpLocks/>
          </p:cNvCxnSpPr>
          <p:nvPr/>
        </p:nvCxnSpPr>
        <p:spPr>
          <a:xfrm flipH="1">
            <a:off x="1331711" y="5180679"/>
            <a:ext cx="101548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Rechte verbindingslijn 232">
            <a:extLst>
              <a:ext uri="{FF2B5EF4-FFF2-40B4-BE49-F238E27FC236}">
                <a16:creationId xmlns:a16="http://schemas.microsoft.com/office/drawing/2014/main" id="{A9E57295-EEB5-FF1A-63E3-15E189BD77C5}"/>
              </a:ext>
            </a:extLst>
          </p:cNvPr>
          <p:cNvCxnSpPr>
            <a:cxnSpLocks/>
          </p:cNvCxnSpPr>
          <p:nvPr/>
        </p:nvCxnSpPr>
        <p:spPr>
          <a:xfrm flipV="1">
            <a:off x="2342016" y="4909904"/>
            <a:ext cx="0" cy="4280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kstvak 234">
            <a:extLst>
              <a:ext uri="{FF2B5EF4-FFF2-40B4-BE49-F238E27FC236}">
                <a16:creationId xmlns:a16="http://schemas.microsoft.com/office/drawing/2014/main" id="{D167E1A7-321C-2497-B696-E964BE0DC786}"/>
              </a:ext>
            </a:extLst>
          </p:cNvPr>
          <p:cNvSpPr txBox="1"/>
          <p:nvPr/>
        </p:nvSpPr>
        <p:spPr>
          <a:xfrm>
            <a:off x="1422083" y="4927471"/>
            <a:ext cx="722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>
                <a:latin typeface="Proxima Nova Rg" panose="02000506030000020004" pitchFamily="50" charset="0"/>
              </a:rPr>
              <a:t>Ø 8 cm</a:t>
            </a:r>
          </a:p>
        </p:txBody>
      </p:sp>
      <p:cxnSp>
        <p:nvCxnSpPr>
          <p:cNvPr id="241" name="Rechte verbindingslijn 240">
            <a:extLst>
              <a:ext uri="{FF2B5EF4-FFF2-40B4-BE49-F238E27FC236}">
                <a16:creationId xmlns:a16="http://schemas.microsoft.com/office/drawing/2014/main" id="{BC4B12AC-4250-92F7-FD87-DBBF1189E16B}"/>
              </a:ext>
            </a:extLst>
          </p:cNvPr>
          <p:cNvCxnSpPr>
            <a:cxnSpLocks/>
          </p:cNvCxnSpPr>
          <p:nvPr/>
        </p:nvCxnSpPr>
        <p:spPr>
          <a:xfrm flipV="1">
            <a:off x="2157372" y="4914251"/>
            <a:ext cx="0" cy="42374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Rechte verbindingslijn 248">
            <a:extLst>
              <a:ext uri="{FF2B5EF4-FFF2-40B4-BE49-F238E27FC236}">
                <a16:creationId xmlns:a16="http://schemas.microsoft.com/office/drawing/2014/main" id="{A2B04CE5-47B3-34D3-A535-EB79CA30E851}"/>
              </a:ext>
            </a:extLst>
          </p:cNvPr>
          <p:cNvCxnSpPr>
            <a:cxnSpLocks/>
          </p:cNvCxnSpPr>
          <p:nvPr/>
        </p:nvCxnSpPr>
        <p:spPr>
          <a:xfrm>
            <a:off x="1766796" y="2095520"/>
            <a:ext cx="6234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echte verbindingslijn 249">
            <a:extLst>
              <a:ext uri="{FF2B5EF4-FFF2-40B4-BE49-F238E27FC236}">
                <a16:creationId xmlns:a16="http://schemas.microsoft.com/office/drawing/2014/main" id="{D1DF0E48-353C-946E-F233-90C523E0429E}"/>
              </a:ext>
            </a:extLst>
          </p:cNvPr>
          <p:cNvCxnSpPr>
            <a:cxnSpLocks/>
          </p:cNvCxnSpPr>
          <p:nvPr/>
        </p:nvCxnSpPr>
        <p:spPr>
          <a:xfrm>
            <a:off x="1758087" y="2787088"/>
            <a:ext cx="39480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Rechte verbindingslijn 251">
            <a:extLst>
              <a:ext uri="{FF2B5EF4-FFF2-40B4-BE49-F238E27FC236}">
                <a16:creationId xmlns:a16="http://schemas.microsoft.com/office/drawing/2014/main" id="{3D81A648-0FA7-293D-740F-351167AA91DA}"/>
              </a:ext>
            </a:extLst>
          </p:cNvPr>
          <p:cNvCxnSpPr>
            <a:cxnSpLocks/>
          </p:cNvCxnSpPr>
          <p:nvPr/>
        </p:nvCxnSpPr>
        <p:spPr>
          <a:xfrm flipV="1">
            <a:off x="1938907" y="2102587"/>
            <a:ext cx="0" cy="6760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74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374E4-F14F-635B-93A8-CE6BFC892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2C0A90B2-3813-70C4-F478-E03184E0F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08" t="15024" r="10341" b="8732"/>
          <a:stretch/>
        </p:blipFill>
        <p:spPr>
          <a:xfrm>
            <a:off x="2296569" y="950303"/>
            <a:ext cx="2033277" cy="2340566"/>
          </a:xfrm>
          <a:prstGeom prst="rect">
            <a:avLst/>
          </a:prstGeom>
        </p:spPr>
      </p:pic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2629D986-C108-B3C2-D197-BDA05C9A6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99" y="9422592"/>
            <a:ext cx="895611" cy="43906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584B849-8A16-F4ED-7ED8-1F3C784815BB}"/>
              </a:ext>
            </a:extLst>
          </p:cNvPr>
          <p:cNvSpPr txBox="1"/>
          <p:nvPr/>
        </p:nvSpPr>
        <p:spPr>
          <a:xfrm>
            <a:off x="285411" y="346986"/>
            <a:ext cx="343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FF0000"/>
                </a:solidFill>
                <a:latin typeface="Proxima Nova Rg" panose="02000506030000020004" pitchFamily="50" charset="0"/>
              </a:rPr>
              <a:t>ancrage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B145838-796F-7599-A3D2-1DCB44D71964}"/>
              </a:ext>
            </a:extLst>
          </p:cNvPr>
          <p:cNvCxnSpPr>
            <a:cxnSpLocks/>
          </p:cNvCxnSpPr>
          <p:nvPr/>
        </p:nvCxnSpPr>
        <p:spPr>
          <a:xfrm>
            <a:off x="1493803" y="489300"/>
            <a:ext cx="501978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1DF82E89-DE9F-568C-5A8F-4973FDEE8C44}"/>
              </a:ext>
            </a:extLst>
          </p:cNvPr>
          <p:cNvSpPr txBox="1"/>
          <p:nvPr/>
        </p:nvSpPr>
        <p:spPr>
          <a:xfrm>
            <a:off x="362174" y="9553876"/>
            <a:ext cx="5442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b="1" dirty="0">
                <a:solidFill>
                  <a:srgbClr val="FF0000"/>
                </a:solidFill>
                <a:latin typeface="Proxima Nova Rg" panose="02000506030000020004" pitchFamily="50" charset="0"/>
              </a:rPr>
              <a:t>3 </a:t>
            </a:r>
            <a:r>
              <a:rPr lang="nl-BE" sz="1050" b="1">
                <a:solidFill>
                  <a:srgbClr val="FF0000"/>
                </a:solidFill>
                <a:latin typeface="Proxima Nova Rg" panose="02000506030000020004" pitchFamily="50" charset="0"/>
              </a:rPr>
              <a:t>| </a:t>
            </a:r>
            <a:r>
              <a:rPr lang="nl-BE" sz="1050">
                <a:solidFill>
                  <a:srgbClr val="262429"/>
                </a:solidFill>
                <a:latin typeface="Proxima Nova Rg" panose="02000506030000020004" pitchFamily="50" charset="0"/>
              </a:rPr>
              <a:t>SUPPORT VELO</a:t>
            </a:r>
            <a:r>
              <a:rPr lang="nl-BE" sz="1050">
                <a:latin typeface="Proxima Nova Rg" panose="02000506030000020004" pitchFamily="50" charset="0"/>
              </a:rPr>
              <a:t> – rond – fiche technique 03-02-2025</a:t>
            </a:r>
            <a:endParaRPr lang="nl-BE" sz="1050" dirty="0">
              <a:latin typeface="Proxima Nova Rg" panose="02000506030000020004" pitchFamily="50" charset="0"/>
            </a:endParaRP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F39B3140-80F8-8C80-8ED8-3ED5EA3CFC4E}"/>
              </a:ext>
            </a:extLst>
          </p:cNvPr>
          <p:cNvSpPr txBox="1"/>
          <p:nvPr/>
        </p:nvSpPr>
        <p:spPr>
          <a:xfrm>
            <a:off x="285411" y="4027026"/>
            <a:ext cx="1942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FF0000"/>
                </a:solidFill>
                <a:latin typeface="Proxima Nova Rg" panose="02000506030000020004" pitchFamily="50" charset="0"/>
              </a:rPr>
              <a:t>a</a:t>
            </a:r>
            <a:r>
              <a:rPr lang="nl-BE" sz="1400">
                <a:solidFill>
                  <a:srgbClr val="FF0000"/>
                </a:solidFill>
                <a:latin typeface="Proxima Nova Rg" panose="02000506030000020004" pitchFamily="50" charset="0"/>
              </a:rPr>
              <a:t>vantages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CCBF4562-6675-A99C-3DB7-5A7E3D58D5BF}"/>
              </a:ext>
            </a:extLst>
          </p:cNvPr>
          <p:cNvCxnSpPr>
            <a:cxnSpLocks/>
          </p:cNvCxnSpPr>
          <p:nvPr/>
        </p:nvCxnSpPr>
        <p:spPr>
          <a:xfrm>
            <a:off x="2033809" y="4175127"/>
            <a:ext cx="449308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Afbeelding 59">
            <a:extLst>
              <a:ext uri="{FF2B5EF4-FFF2-40B4-BE49-F238E27FC236}">
                <a16:creationId xmlns:a16="http://schemas.microsoft.com/office/drawing/2014/main" id="{B37A9C0C-2319-897C-3EDC-3BE8878490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88" t="8336" r="38912" b="10410"/>
          <a:stretch/>
        </p:blipFill>
        <p:spPr>
          <a:xfrm>
            <a:off x="2375058" y="4557256"/>
            <a:ext cx="397281" cy="1348309"/>
          </a:xfrm>
          <a:prstGeom prst="rect">
            <a:avLst/>
          </a:prstGeom>
        </p:spPr>
      </p:pic>
      <p:pic>
        <p:nvPicPr>
          <p:cNvPr id="196" name="Afbeelding 195">
            <a:extLst>
              <a:ext uri="{FF2B5EF4-FFF2-40B4-BE49-F238E27FC236}">
                <a16:creationId xmlns:a16="http://schemas.microsoft.com/office/drawing/2014/main" id="{A7B5BF1C-8563-ABD4-233C-A72FFAE471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46" t="13901" r="71039" b="12540"/>
          <a:stretch/>
        </p:blipFill>
        <p:spPr>
          <a:xfrm>
            <a:off x="4878897" y="4645209"/>
            <a:ext cx="292408" cy="1259493"/>
          </a:xfrm>
          <a:prstGeom prst="rect">
            <a:avLst/>
          </a:prstGeom>
        </p:spPr>
      </p:pic>
      <p:pic>
        <p:nvPicPr>
          <p:cNvPr id="197" name="Afbeelding 196">
            <a:extLst>
              <a:ext uri="{FF2B5EF4-FFF2-40B4-BE49-F238E27FC236}">
                <a16:creationId xmlns:a16="http://schemas.microsoft.com/office/drawing/2014/main" id="{AF4D601D-BC5A-4E7D-3CA3-14687795EA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" t="13976" r="92075" b="10410"/>
          <a:stretch/>
        </p:blipFill>
        <p:spPr>
          <a:xfrm>
            <a:off x="538971" y="4664126"/>
            <a:ext cx="257818" cy="1239077"/>
          </a:xfrm>
          <a:prstGeom prst="rect">
            <a:avLst/>
          </a:prstGeom>
        </p:spPr>
      </p:pic>
      <p:sp>
        <p:nvSpPr>
          <p:cNvPr id="199" name="Tekstvak 198">
            <a:extLst>
              <a:ext uri="{FF2B5EF4-FFF2-40B4-BE49-F238E27FC236}">
                <a16:creationId xmlns:a16="http://schemas.microsoft.com/office/drawing/2014/main" id="{730A3485-70AD-D24A-8C5A-486347CE1FC3}"/>
              </a:ext>
            </a:extLst>
          </p:cNvPr>
          <p:cNvSpPr txBox="1"/>
          <p:nvPr/>
        </p:nvSpPr>
        <p:spPr>
          <a:xfrm>
            <a:off x="796788" y="4665121"/>
            <a:ext cx="1717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latin typeface="Proxima Nova Rg" panose="02000506030000020004" pitchFamily="50" charset="0"/>
              </a:rPr>
              <a:t>100</a:t>
            </a:r>
            <a:r>
              <a:rPr lang="nl-BE" sz="1100">
                <a:latin typeface="Proxima Nova Rg" panose="02000506030000020004" pitchFamily="50" charset="0"/>
              </a:rPr>
              <a:t>% déchets plastiques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0" name="Tekstvak 199">
            <a:extLst>
              <a:ext uri="{FF2B5EF4-FFF2-40B4-BE49-F238E27FC236}">
                <a16:creationId xmlns:a16="http://schemas.microsoft.com/office/drawing/2014/main" id="{E755B2F3-5D2D-B89E-F00E-39D5BED3662D}"/>
              </a:ext>
            </a:extLst>
          </p:cNvPr>
          <p:cNvSpPr txBox="1"/>
          <p:nvPr/>
        </p:nvSpPr>
        <p:spPr>
          <a:xfrm>
            <a:off x="830542" y="5123471"/>
            <a:ext cx="1600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A</a:t>
            </a:r>
            <a:r>
              <a:rPr lang="nl-BE" sz="1100">
                <a:latin typeface="Proxima Nova Rg" panose="02000506030000020004" pitchFamily="50" charset="0"/>
              </a:rPr>
              <a:t>spect naturel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3" name="Tekstvak 202">
            <a:extLst>
              <a:ext uri="{FF2B5EF4-FFF2-40B4-BE49-F238E27FC236}">
                <a16:creationId xmlns:a16="http://schemas.microsoft.com/office/drawing/2014/main" id="{63AF236F-320F-0E91-B339-CDC1813C9245}"/>
              </a:ext>
            </a:extLst>
          </p:cNvPr>
          <p:cNvSpPr txBox="1"/>
          <p:nvPr/>
        </p:nvSpPr>
        <p:spPr>
          <a:xfrm>
            <a:off x="796789" y="5620954"/>
            <a:ext cx="1526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>
                <a:latin typeface="Proxima Nova Rg" panose="02000506030000020004" pitchFamily="50" charset="0"/>
              </a:rPr>
              <a:t>Teinté dans la masse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4" name="Tekstvak 203">
            <a:extLst>
              <a:ext uri="{FF2B5EF4-FFF2-40B4-BE49-F238E27FC236}">
                <a16:creationId xmlns:a16="http://schemas.microsoft.com/office/drawing/2014/main" id="{A613CBAF-CF76-B1A2-BA37-4B513331CA7B}"/>
              </a:ext>
            </a:extLst>
          </p:cNvPr>
          <p:cNvSpPr txBox="1"/>
          <p:nvPr/>
        </p:nvSpPr>
        <p:spPr>
          <a:xfrm>
            <a:off x="2720957" y="5127364"/>
            <a:ext cx="230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>
                <a:latin typeface="Proxima Nova Rg" panose="02000506030000020004" pitchFamily="50" charset="0"/>
              </a:rPr>
              <a:t>Graffiti s’enlève facilement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5" name="Tekstvak 204">
            <a:extLst>
              <a:ext uri="{FF2B5EF4-FFF2-40B4-BE49-F238E27FC236}">
                <a16:creationId xmlns:a16="http://schemas.microsoft.com/office/drawing/2014/main" id="{947AE1E0-2EFC-C336-3BBC-EFE40995200E}"/>
              </a:ext>
            </a:extLst>
          </p:cNvPr>
          <p:cNvSpPr txBox="1"/>
          <p:nvPr/>
        </p:nvSpPr>
        <p:spPr>
          <a:xfrm>
            <a:off x="2720956" y="4665121"/>
            <a:ext cx="1852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F</a:t>
            </a:r>
            <a:r>
              <a:rPr lang="nl-BE" sz="1100">
                <a:latin typeface="Proxima Nova Rg" panose="02000506030000020004" pitchFamily="50" charset="0"/>
              </a:rPr>
              <a:t>acile à entretenir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6" name="Tekstvak 205">
            <a:extLst>
              <a:ext uri="{FF2B5EF4-FFF2-40B4-BE49-F238E27FC236}">
                <a16:creationId xmlns:a16="http://schemas.microsoft.com/office/drawing/2014/main" id="{AE141DCD-7437-2489-0530-B7D3CB444A96}"/>
              </a:ext>
            </a:extLst>
          </p:cNvPr>
          <p:cNvSpPr txBox="1"/>
          <p:nvPr/>
        </p:nvSpPr>
        <p:spPr>
          <a:xfrm>
            <a:off x="2720956" y="5604344"/>
            <a:ext cx="1806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R</a:t>
            </a:r>
            <a:r>
              <a:rPr lang="nl-BE" sz="1100">
                <a:latin typeface="Proxima Nova Rg" panose="02000506030000020004" pitchFamily="50" charset="0"/>
              </a:rPr>
              <a:t>ésistant aux intempéries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7" name="Tekstvak 206">
            <a:extLst>
              <a:ext uri="{FF2B5EF4-FFF2-40B4-BE49-F238E27FC236}">
                <a16:creationId xmlns:a16="http://schemas.microsoft.com/office/drawing/2014/main" id="{F10ECFA3-BD50-CAE9-F847-4C346DB37DE4}"/>
              </a:ext>
            </a:extLst>
          </p:cNvPr>
          <p:cNvSpPr txBox="1"/>
          <p:nvPr/>
        </p:nvSpPr>
        <p:spPr>
          <a:xfrm>
            <a:off x="5222555" y="4665121"/>
            <a:ext cx="120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Imputrescible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8" name="Tekstvak 207">
            <a:extLst>
              <a:ext uri="{FF2B5EF4-FFF2-40B4-BE49-F238E27FC236}">
                <a16:creationId xmlns:a16="http://schemas.microsoft.com/office/drawing/2014/main" id="{6A6B239B-7B6B-195F-C2D2-A51764E7A56C}"/>
              </a:ext>
            </a:extLst>
          </p:cNvPr>
          <p:cNvSpPr txBox="1"/>
          <p:nvPr/>
        </p:nvSpPr>
        <p:spPr>
          <a:xfrm>
            <a:off x="5222555" y="5127364"/>
            <a:ext cx="120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Sans échardes</a:t>
            </a:r>
            <a:endParaRPr lang="nl-BE" sz="1100" dirty="0">
              <a:latin typeface="Proxima Nova Rg" panose="02000506030000020004" pitchFamily="50" charset="0"/>
            </a:endParaRPr>
          </a:p>
        </p:txBody>
      </p:sp>
      <p:sp>
        <p:nvSpPr>
          <p:cNvPr id="209" name="Tekstvak 208">
            <a:extLst>
              <a:ext uri="{FF2B5EF4-FFF2-40B4-BE49-F238E27FC236}">
                <a16:creationId xmlns:a16="http://schemas.microsoft.com/office/drawing/2014/main" id="{0F8BDCF3-A78B-F779-51E1-ED35465AB879}"/>
              </a:ext>
            </a:extLst>
          </p:cNvPr>
          <p:cNvSpPr txBox="1"/>
          <p:nvPr/>
        </p:nvSpPr>
        <p:spPr>
          <a:xfrm>
            <a:off x="5222555" y="5519706"/>
            <a:ext cx="120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>
                <a:latin typeface="Proxima Nova Rg" panose="02000506030000020004" pitchFamily="50" charset="0"/>
              </a:rPr>
              <a:t>Complètement recyclable</a:t>
            </a:r>
            <a:endParaRPr lang="nl-NL" sz="1100" dirty="0">
              <a:latin typeface="Proxima Nova Rg" panose="02000506030000020004" pitchFamily="50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5103699-1A5D-C72D-3002-8F8A0A6D8E4C}"/>
              </a:ext>
            </a:extLst>
          </p:cNvPr>
          <p:cNvSpPr txBox="1"/>
          <p:nvPr/>
        </p:nvSpPr>
        <p:spPr>
          <a:xfrm>
            <a:off x="380764" y="6484883"/>
            <a:ext cx="1942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>
                <a:solidFill>
                  <a:srgbClr val="FF0000"/>
                </a:solidFill>
                <a:latin typeface="Proxima Nova Rg" panose="02000506030000020004" pitchFamily="50" charset="0"/>
              </a:rPr>
              <a:t>découvrez la gamme</a:t>
            </a:r>
            <a:endParaRPr lang="nl-BE" sz="1400" dirty="0">
              <a:solidFill>
                <a:srgbClr val="FF0000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4B193888-DAEA-A5C4-F64A-AE8B84814152}"/>
              </a:ext>
            </a:extLst>
          </p:cNvPr>
          <p:cNvCxnSpPr>
            <a:cxnSpLocks/>
          </p:cNvCxnSpPr>
          <p:nvPr/>
        </p:nvCxnSpPr>
        <p:spPr>
          <a:xfrm>
            <a:off x="2572714" y="6632984"/>
            <a:ext cx="404952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>
            <a:extLst>
              <a:ext uri="{FF2B5EF4-FFF2-40B4-BE49-F238E27FC236}">
                <a16:creationId xmlns:a16="http://schemas.microsoft.com/office/drawing/2014/main" id="{CCEB6E8C-0BD2-9359-2346-ED72D90EBBBD}"/>
              </a:ext>
            </a:extLst>
          </p:cNvPr>
          <p:cNvSpPr/>
          <p:nvPr/>
        </p:nvSpPr>
        <p:spPr>
          <a:xfrm>
            <a:off x="1937982" y="2478184"/>
            <a:ext cx="4588908" cy="1084723"/>
          </a:xfrm>
          <a:prstGeom prst="rect">
            <a:avLst/>
          </a:prstGeom>
          <a:pattFill prst="smConfetti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E6840CB-29F0-6632-1C04-94B10FB46B65}"/>
              </a:ext>
            </a:extLst>
          </p:cNvPr>
          <p:cNvSpPr txBox="1"/>
          <p:nvPr/>
        </p:nvSpPr>
        <p:spPr>
          <a:xfrm rot="16200000">
            <a:off x="1117228" y="2654126"/>
            <a:ext cx="999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Proxima Nova Rg" panose="02000506030000020004" pitchFamily="50" charset="0"/>
              </a:rPr>
              <a:t>40 cm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BD4523C-59BB-2DAD-9CC0-C3C6249302D1}"/>
              </a:ext>
            </a:extLst>
          </p:cNvPr>
          <p:cNvSpPr txBox="1"/>
          <p:nvPr/>
        </p:nvSpPr>
        <p:spPr>
          <a:xfrm>
            <a:off x="5864022" y="2231963"/>
            <a:ext cx="908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Proxima Nova Rg" panose="02000506030000020004" pitchFamily="50" charset="0"/>
              </a:rPr>
              <a:t>maaiveld</a:t>
            </a: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878EF3F-D2AB-00F1-A203-F6391E420F2A}"/>
              </a:ext>
            </a:extLst>
          </p:cNvPr>
          <p:cNvCxnSpPr>
            <a:cxnSpLocks/>
          </p:cNvCxnSpPr>
          <p:nvPr/>
        </p:nvCxnSpPr>
        <p:spPr>
          <a:xfrm>
            <a:off x="1810208" y="2478184"/>
            <a:ext cx="0" cy="936915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25E6DCD5-C45E-05DC-3696-814DB84FB968}"/>
              </a:ext>
            </a:extLst>
          </p:cNvPr>
          <p:cNvSpPr txBox="1"/>
          <p:nvPr/>
        </p:nvSpPr>
        <p:spPr>
          <a:xfrm>
            <a:off x="4573206" y="1827759"/>
            <a:ext cx="895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err="1">
                <a:latin typeface="Proxima Nova Rg" panose="02000506030000020004" pitchFamily="50" charset="0"/>
              </a:rPr>
              <a:t>snelbeton</a:t>
            </a:r>
            <a:endParaRPr lang="nl-BE" sz="1000" dirty="0">
              <a:latin typeface="Proxima Nova Rg" panose="02000506030000020004" pitchFamily="50" charset="0"/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F7223ACE-D2EB-FAE3-8F16-826893890A5F}"/>
              </a:ext>
            </a:extLst>
          </p:cNvPr>
          <p:cNvSpPr txBox="1"/>
          <p:nvPr/>
        </p:nvSpPr>
        <p:spPr>
          <a:xfrm rot="16200000">
            <a:off x="1119150" y="1182904"/>
            <a:ext cx="999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>
                <a:latin typeface="Proxima Nova Rg" panose="02000506030000020004" pitchFamily="50" charset="0"/>
              </a:rPr>
              <a:t>80 cm</a:t>
            </a: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6E54303B-4903-35C4-01D7-3EA80DE4A08B}"/>
              </a:ext>
            </a:extLst>
          </p:cNvPr>
          <p:cNvCxnSpPr>
            <a:cxnSpLocks/>
          </p:cNvCxnSpPr>
          <p:nvPr/>
        </p:nvCxnSpPr>
        <p:spPr>
          <a:xfrm>
            <a:off x="1810208" y="1010946"/>
            <a:ext cx="0" cy="1463227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hoek 42">
            <a:extLst>
              <a:ext uri="{FF2B5EF4-FFF2-40B4-BE49-F238E27FC236}">
                <a16:creationId xmlns:a16="http://schemas.microsoft.com/office/drawing/2014/main" id="{FF15B0DA-1365-EAAC-A3EE-32A40C0537C8}"/>
              </a:ext>
            </a:extLst>
          </p:cNvPr>
          <p:cNvSpPr/>
          <p:nvPr/>
        </p:nvSpPr>
        <p:spPr>
          <a:xfrm>
            <a:off x="2376359" y="2482945"/>
            <a:ext cx="433132" cy="932154"/>
          </a:xfrm>
          <a:prstGeom prst="rect">
            <a:avLst/>
          </a:prstGeom>
          <a:pattFill prst="pct75">
            <a:fgClr>
              <a:srgbClr val="262429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8B7DEA66-6261-7DD7-0F71-8D8BE3B3FF8D}"/>
              </a:ext>
            </a:extLst>
          </p:cNvPr>
          <p:cNvSpPr/>
          <p:nvPr/>
        </p:nvSpPr>
        <p:spPr>
          <a:xfrm>
            <a:off x="3896715" y="2482945"/>
            <a:ext cx="433132" cy="932154"/>
          </a:xfrm>
          <a:prstGeom prst="rect">
            <a:avLst/>
          </a:prstGeom>
          <a:pattFill prst="pct75">
            <a:fgClr>
              <a:srgbClr val="262429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86071ADF-4D41-E27C-4F99-2D1BF13F7CD9}"/>
              </a:ext>
            </a:extLst>
          </p:cNvPr>
          <p:cNvSpPr/>
          <p:nvPr/>
        </p:nvSpPr>
        <p:spPr>
          <a:xfrm>
            <a:off x="2514555" y="2478184"/>
            <a:ext cx="145929" cy="929912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0D99CC3B-6C2E-81B0-6091-2360ADEBFB6D}"/>
              </a:ext>
            </a:extLst>
          </p:cNvPr>
          <p:cNvSpPr/>
          <p:nvPr/>
        </p:nvSpPr>
        <p:spPr>
          <a:xfrm>
            <a:off x="4033694" y="2478185"/>
            <a:ext cx="145929" cy="93215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5A4444C4-7355-592F-F585-C6609BD9AD09}"/>
              </a:ext>
            </a:extLst>
          </p:cNvPr>
          <p:cNvCxnSpPr>
            <a:cxnSpLocks/>
          </p:cNvCxnSpPr>
          <p:nvPr/>
        </p:nvCxnSpPr>
        <p:spPr>
          <a:xfrm flipH="1">
            <a:off x="4353919" y="2072117"/>
            <a:ext cx="328757" cy="53128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Rechte verbindingslijn 197">
            <a:extLst>
              <a:ext uri="{FF2B5EF4-FFF2-40B4-BE49-F238E27FC236}">
                <a16:creationId xmlns:a16="http://schemas.microsoft.com/office/drawing/2014/main" id="{199EC3BD-D357-B5EF-2810-C82ED937C8AD}"/>
              </a:ext>
            </a:extLst>
          </p:cNvPr>
          <p:cNvCxnSpPr>
            <a:cxnSpLocks/>
          </p:cNvCxnSpPr>
          <p:nvPr/>
        </p:nvCxnSpPr>
        <p:spPr>
          <a:xfrm flipH="1">
            <a:off x="1582649" y="1010946"/>
            <a:ext cx="99006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Rechte verbindingslijn 210">
            <a:extLst>
              <a:ext uri="{FF2B5EF4-FFF2-40B4-BE49-F238E27FC236}">
                <a16:creationId xmlns:a16="http://schemas.microsoft.com/office/drawing/2014/main" id="{B14E024C-2041-2C05-AE10-459D0DD75F83}"/>
              </a:ext>
            </a:extLst>
          </p:cNvPr>
          <p:cNvCxnSpPr>
            <a:cxnSpLocks/>
          </p:cNvCxnSpPr>
          <p:nvPr/>
        </p:nvCxnSpPr>
        <p:spPr>
          <a:xfrm flipH="1">
            <a:off x="1582649" y="2475624"/>
            <a:ext cx="7924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Rechte verbindingslijn 212">
            <a:extLst>
              <a:ext uri="{FF2B5EF4-FFF2-40B4-BE49-F238E27FC236}">
                <a16:creationId xmlns:a16="http://schemas.microsoft.com/office/drawing/2014/main" id="{2A4F3B4C-0259-02FF-D817-2B8AE83FA6A8}"/>
              </a:ext>
            </a:extLst>
          </p:cNvPr>
          <p:cNvCxnSpPr>
            <a:cxnSpLocks/>
          </p:cNvCxnSpPr>
          <p:nvPr/>
        </p:nvCxnSpPr>
        <p:spPr>
          <a:xfrm flipH="1">
            <a:off x="1582649" y="3420573"/>
            <a:ext cx="99006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Afbeelding met meubels, tafel, ontwerp&#10;&#10;Automatisch gegenereerde beschrijving">
            <a:extLst>
              <a:ext uri="{FF2B5EF4-FFF2-40B4-BE49-F238E27FC236}">
                <a16:creationId xmlns:a16="http://schemas.microsoft.com/office/drawing/2014/main" id="{E9B558DC-6444-5A31-84B3-33238ADE95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7" t="18628" r="20255" b="10043"/>
          <a:stretch/>
        </p:blipFill>
        <p:spPr>
          <a:xfrm>
            <a:off x="160513" y="6996206"/>
            <a:ext cx="1942355" cy="2412573"/>
          </a:xfrm>
          <a:prstGeom prst="rect">
            <a:avLst/>
          </a:prstGeom>
        </p:spPr>
      </p:pic>
      <p:pic>
        <p:nvPicPr>
          <p:cNvPr id="8" name="Afbeelding 7" descr="Afbeelding met meubels, tafel, ontwerp, omlijsting&#10;&#10;Automatisch gegenereerde beschrijving">
            <a:extLst>
              <a:ext uri="{FF2B5EF4-FFF2-40B4-BE49-F238E27FC236}">
                <a16:creationId xmlns:a16="http://schemas.microsoft.com/office/drawing/2014/main" id="{50B722E4-292D-721F-039E-DFAA351438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4342" r="38344" b="14090"/>
          <a:stretch/>
        </p:blipFill>
        <p:spPr>
          <a:xfrm>
            <a:off x="2014128" y="7078157"/>
            <a:ext cx="1989567" cy="2262026"/>
          </a:xfrm>
          <a:prstGeom prst="rect">
            <a:avLst/>
          </a:prstGeom>
        </p:spPr>
      </p:pic>
      <p:pic>
        <p:nvPicPr>
          <p:cNvPr id="10" name="Afbeelding 9" descr="Afbeelding met meubels, ontwerp, tafel, omlijsting&#10;&#10;Automatisch gegenereerde beschrijving">
            <a:extLst>
              <a:ext uri="{FF2B5EF4-FFF2-40B4-BE49-F238E27FC236}">
                <a16:creationId xmlns:a16="http://schemas.microsoft.com/office/drawing/2014/main" id="{78ABDB1F-D380-DAF9-D0B5-64911DC468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r="27446"/>
          <a:stretch/>
        </p:blipFill>
        <p:spPr>
          <a:xfrm>
            <a:off x="4119317" y="6828525"/>
            <a:ext cx="2166260" cy="26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387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259</Words>
  <Application>Microsoft Office PowerPoint</Application>
  <PresentationFormat>A4 (210 x 297 mm)</PresentationFormat>
  <Paragraphs>83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Proxima Nova Alt Rg</vt:lpstr>
      <vt:lpstr>Proxima Nova Rg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Emma Janssen</dc:creator>
  <cp:lastModifiedBy>Iris Paolini</cp:lastModifiedBy>
  <cp:revision>119</cp:revision>
  <cp:lastPrinted>2025-01-22T09:32:05Z</cp:lastPrinted>
  <dcterms:created xsi:type="dcterms:W3CDTF">2023-09-28T08:44:55Z</dcterms:created>
  <dcterms:modified xsi:type="dcterms:W3CDTF">2025-03-20T12:43:27Z</dcterms:modified>
</cp:coreProperties>
</file>